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36" r:id="rId5"/>
    <p:sldId id="303" r:id="rId6"/>
    <p:sldId id="432" r:id="rId7"/>
    <p:sldId id="359" r:id="rId8"/>
    <p:sldId id="302" r:id="rId9"/>
    <p:sldId id="305" r:id="rId10"/>
    <p:sldId id="310" r:id="rId11"/>
    <p:sldId id="311" r:id="rId12"/>
    <p:sldId id="313" r:id="rId13"/>
    <p:sldId id="312" r:id="rId14"/>
    <p:sldId id="314" r:id="rId15"/>
    <p:sldId id="315" r:id="rId16"/>
    <p:sldId id="316" r:id="rId17"/>
    <p:sldId id="317" r:id="rId18"/>
    <p:sldId id="318" r:id="rId19"/>
    <p:sldId id="319" r:id="rId20"/>
    <p:sldId id="437" r:id="rId21"/>
    <p:sldId id="320" r:id="rId22"/>
    <p:sldId id="438" r:id="rId23"/>
    <p:sldId id="439" r:id="rId24"/>
    <p:sldId id="440" r:id="rId25"/>
    <p:sldId id="441" r:id="rId26"/>
    <p:sldId id="325" r:id="rId27"/>
    <p:sldId id="326" r:id="rId28"/>
    <p:sldId id="327" r:id="rId29"/>
    <p:sldId id="328" r:id="rId30"/>
    <p:sldId id="329" r:id="rId31"/>
    <p:sldId id="442" r:id="rId32"/>
    <p:sldId id="330" r:id="rId33"/>
    <p:sldId id="331" r:id="rId34"/>
    <p:sldId id="332" r:id="rId35"/>
    <p:sldId id="443" r:id="rId36"/>
    <p:sldId id="434" r:id="rId37"/>
    <p:sldId id="333" r:id="rId38"/>
    <p:sldId id="334" r:id="rId39"/>
    <p:sldId id="335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scadia Mono" panose="020B0609020000020004" pitchFamily="49" charset="0"/>
      <p:regular r:id="rId47"/>
      <p:bold r:id="rId48"/>
      <p:italic r:id="rId49"/>
      <p:boldItalic r:id="rId50"/>
    </p:embeddedFon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Nunito ExtraLight" pitchFamily="2" charset="0"/>
      <p:regular r:id="rId55"/>
      <p:italic r:id="rId56"/>
    </p:embeddedFont>
    <p:embeddedFont>
      <p:font typeface="Nunito Light" pitchFamily="2" charset="0"/>
      <p:regular r:id="rId57"/>
      <p:italic r:id="rId58"/>
    </p:embeddedFont>
    <p:embeddedFont>
      <p:font typeface="Poppins ExtraLight" panose="00000300000000000000" pitchFamily="2" charset="0"/>
      <p:regular r:id="rId59"/>
      <p:italic r:id="rId60"/>
    </p:embeddedFont>
    <p:embeddedFont>
      <p:font typeface="Poppins Light" panose="00000400000000000000" pitchFamily="2" charset="0"/>
      <p:regular r:id="rId61"/>
      <p:italic r:id="rId62"/>
    </p:embeddedFont>
    <p:embeddedFont>
      <p:font typeface="Poppins Thin" panose="00000300000000000000" pitchFamily="2" charset="0"/>
      <p:regular r:id="rId63"/>
      <p: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</p:embeddedFontLst>
  <p:custDataLst>
    <p:tags r:id="rId69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4BF"/>
    <a:srgbClr val="F1542F"/>
    <a:srgbClr val="F04C25"/>
    <a:srgbClr val="F48165"/>
    <a:srgbClr val="9CBC4F"/>
    <a:srgbClr val="7B8E4F"/>
    <a:srgbClr val="FFFFFF"/>
    <a:srgbClr val="B03C5D"/>
    <a:srgbClr val="009CAB"/>
    <a:srgbClr val="8B4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01AED-2FE3-402F-888D-4E6663C5BB92}" v="2" dt="2022-04-26T08:21:13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226" autoAdjust="0"/>
  </p:normalViewPr>
  <p:slideViewPr>
    <p:cSldViewPr snapToGrid="0">
      <p:cViewPr>
        <p:scale>
          <a:sx n="49" d="100"/>
          <a:sy n="49" d="100"/>
        </p:scale>
        <p:origin x="2002" y="7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08FF768D-5109-406B-82A5-AA4C5C74CDDD}"/>
    <pc:docChg chg="modSld">
      <pc:chgData name="Ellen Torfs" userId="c6aa1e10-4a12-4511-8c7c-135720d4f277" providerId="ADAL" clId="{08FF768D-5109-406B-82A5-AA4C5C74CDDD}" dt="2022-03-18T10:48:21.983" v="22" actId="404"/>
      <pc:docMkLst>
        <pc:docMk/>
      </pc:docMkLst>
      <pc:sldChg chg="modSp mod">
        <pc:chgData name="Ellen Torfs" userId="c6aa1e10-4a12-4511-8c7c-135720d4f277" providerId="ADAL" clId="{08FF768D-5109-406B-82A5-AA4C5C74CDDD}" dt="2022-03-18T10:48:21.983" v="22" actId="404"/>
        <pc:sldMkLst>
          <pc:docMk/>
          <pc:sldMk cId="620996870" sldId="301"/>
        </pc:sldMkLst>
        <pc:spChg chg="mod">
          <ac:chgData name="Ellen Torfs" userId="c6aa1e10-4a12-4511-8c7c-135720d4f277" providerId="ADAL" clId="{08FF768D-5109-406B-82A5-AA4C5C74CDDD}" dt="2022-03-18T10:48:21.983" v="22" actId="404"/>
          <ac:spMkLst>
            <pc:docMk/>
            <pc:sldMk cId="620996870" sldId="301"/>
            <ac:spMk id="2" creationId="{5349FC4B-F96E-4BF9-B61B-743613DA2358}"/>
          </ac:spMkLst>
        </pc:spChg>
      </pc:sldChg>
    </pc:docChg>
  </pc:docChgLst>
  <pc:docChgLst>
    <pc:chgData name="Ellen Torfs" userId="c6aa1e10-4a12-4511-8c7c-135720d4f277" providerId="ADAL" clId="{8C001AED-2FE3-402F-888D-4E6663C5BB92}"/>
    <pc:docChg chg="modSld">
      <pc:chgData name="Ellen Torfs" userId="c6aa1e10-4a12-4511-8c7c-135720d4f277" providerId="ADAL" clId="{8C001AED-2FE3-402F-888D-4E6663C5BB92}" dt="2022-04-26T08:53:00.656" v="25" actId="732"/>
      <pc:docMkLst>
        <pc:docMk/>
      </pc:docMkLst>
      <pc:sldChg chg="modSp mod">
        <pc:chgData name="Ellen Torfs" userId="c6aa1e10-4a12-4511-8c7c-135720d4f277" providerId="ADAL" clId="{8C001AED-2FE3-402F-888D-4E6663C5BB92}" dt="2022-04-26T08:18:10.971" v="10" actId="20577"/>
        <pc:sldMkLst>
          <pc:docMk/>
          <pc:sldMk cId="1067487802" sldId="326"/>
        </pc:sldMkLst>
        <pc:spChg chg="mod">
          <ac:chgData name="Ellen Torfs" userId="c6aa1e10-4a12-4511-8c7c-135720d4f277" providerId="ADAL" clId="{8C001AED-2FE3-402F-888D-4E6663C5BB92}" dt="2022-04-26T08:18:10.971" v="10" actId="20577"/>
          <ac:spMkLst>
            <pc:docMk/>
            <pc:sldMk cId="1067487802" sldId="326"/>
            <ac:spMk id="2" creationId="{CF1757D3-B021-4AE1-97FC-3E547A33B381}"/>
          </ac:spMkLst>
        </pc:spChg>
      </pc:sldChg>
      <pc:sldChg chg="modSp mod">
        <pc:chgData name="Ellen Torfs" userId="c6aa1e10-4a12-4511-8c7c-135720d4f277" providerId="ADAL" clId="{8C001AED-2FE3-402F-888D-4E6663C5BB92}" dt="2022-04-26T08:21:29.302" v="23" actId="20577"/>
        <pc:sldMkLst>
          <pc:docMk/>
          <pc:sldMk cId="2271481475" sldId="329"/>
        </pc:sldMkLst>
        <pc:spChg chg="mod">
          <ac:chgData name="Ellen Torfs" userId="c6aa1e10-4a12-4511-8c7c-135720d4f277" providerId="ADAL" clId="{8C001AED-2FE3-402F-888D-4E6663C5BB92}" dt="2022-04-26T08:21:29.302" v="23" actId="20577"/>
          <ac:spMkLst>
            <pc:docMk/>
            <pc:sldMk cId="2271481475" sldId="329"/>
            <ac:spMk id="2" creationId="{7C0A458A-8D60-4AFF-A7C9-45A8B0E35B4D}"/>
          </ac:spMkLst>
        </pc:spChg>
      </pc:sldChg>
      <pc:sldChg chg="modSp mod">
        <pc:chgData name="Ellen Torfs" userId="c6aa1e10-4a12-4511-8c7c-135720d4f277" providerId="ADAL" clId="{8C001AED-2FE3-402F-888D-4E6663C5BB92}" dt="2022-04-26T08:50:14.205" v="24" actId="732"/>
        <pc:sldMkLst>
          <pc:docMk/>
          <pc:sldMk cId="339898329" sldId="338"/>
        </pc:sldMkLst>
        <pc:picChg chg="mod modCrop">
          <ac:chgData name="Ellen Torfs" userId="c6aa1e10-4a12-4511-8c7c-135720d4f277" providerId="ADAL" clId="{8C001AED-2FE3-402F-888D-4E6663C5BB92}" dt="2022-04-26T08:50:14.205" v="24" actId="732"/>
          <ac:picMkLst>
            <pc:docMk/>
            <pc:sldMk cId="339898329" sldId="338"/>
            <ac:picMk id="4" creationId="{4A8A901F-82A4-47B8-B64B-C72507E17BE5}"/>
          </ac:picMkLst>
        </pc:picChg>
      </pc:sldChg>
      <pc:sldChg chg="modSp mod">
        <pc:chgData name="Ellen Torfs" userId="c6aa1e10-4a12-4511-8c7c-135720d4f277" providerId="ADAL" clId="{8C001AED-2FE3-402F-888D-4E6663C5BB92}" dt="2022-04-26T08:53:00.656" v="25" actId="732"/>
        <pc:sldMkLst>
          <pc:docMk/>
          <pc:sldMk cId="2301247844" sldId="340"/>
        </pc:sldMkLst>
        <pc:picChg chg="mod modCrop">
          <ac:chgData name="Ellen Torfs" userId="c6aa1e10-4a12-4511-8c7c-135720d4f277" providerId="ADAL" clId="{8C001AED-2FE3-402F-888D-4E6663C5BB92}" dt="2022-04-26T08:53:00.656" v="25" actId="732"/>
          <ac:picMkLst>
            <pc:docMk/>
            <pc:sldMk cId="2301247844" sldId="340"/>
            <ac:picMk id="4" creationId="{4A8A901F-82A4-47B8-B64B-C72507E17BE5}"/>
          </ac:picMkLst>
        </pc:pic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17/04/2023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17/04/2023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60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 DO: </a:t>
            </a:r>
            <a:r>
              <a:rPr lang="nl-BE" dirty="0" err="1"/>
              <a:t>RatingController</a:t>
            </a:r>
            <a:r>
              <a:rPr lang="nl-BE" dirty="0"/>
              <a:t> vrijgeven via Resources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53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private </a:t>
            </a:r>
            <a:r>
              <a:rPr lang="en-GB" dirty="0" err="1"/>
              <a:t>MovieContext</a:t>
            </a:r>
            <a:r>
              <a:rPr lang="en-GB" dirty="0"/>
              <a:t> _context;</a:t>
            </a:r>
          </a:p>
          <a:p>
            <a:endParaRPr lang="en-GB" dirty="0"/>
          </a:p>
          <a:p>
            <a:r>
              <a:rPr lang="en-GB" dirty="0"/>
              <a:t>        public </a:t>
            </a:r>
            <a:r>
              <a:rPr lang="en-GB" dirty="0" err="1"/>
              <a:t>MovieRepository</a:t>
            </a:r>
            <a:r>
              <a:rPr lang="en-GB" dirty="0"/>
              <a:t>(</a:t>
            </a:r>
            <a:r>
              <a:rPr lang="en-GB" dirty="0" err="1"/>
              <a:t>MovieContext</a:t>
            </a:r>
            <a:r>
              <a:rPr lang="en-GB" dirty="0"/>
              <a:t> context)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_context = context;</a:t>
            </a:r>
          </a:p>
          <a:p>
            <a:r>
              <a:rPr lang="en-GB" dirty="0"/>
              <a:t>  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801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24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780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6552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37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639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48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03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85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83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interface </a:t>
            </a:r>
            <a:r>
              <a:rPr lang="en-GB" dirty="0" err="1"/>
              <a:t>IRepository</a:t>
            </a:r>
            <a:r>
              <a:rPr lang="en-GB" dirty="0"/>
              <a:t>&lt;T&gt;</a:t>
            </a:r>
            <a:br>
              <a:rPr lang="en-GB" dirty="0"/>
            </a:br>
            <a:r>
              <a:rPr lang="en-GB" dirty="0"/>
              <a:t>   {</a:t>
            </a:r>
          </a:p>
          <a:p>
            <a:r>
              <a:rPr lang="en-GB" dirty="0"/>
              <a:t>        </a:t>
            </a:r>
            <a:r>
              <a:rPr lang="en-GB" dirty="0" err="1"/>
              <a:t>IEnumerable</a:t>
            </a:r>
            <a:r>
              <a:rPr lang="en-GB" dirty="0"/>
              <a:t>&lt;T&gt; </a:t>
            </a:r>
            <a:r>
              <a:rPr lang="en-GB" dirty="0" err="1"/>
              <a:t>GetAll</a:t>
            </a:r>
            <a:r>
              <a:rPr lang="en-GB" dirty="0"/>
              <a:t>();</a:t>
            </a:r>
          </a:p>
          <a:p>
            <a:r>
              <a:rPr lang="en-GB" dirty="0"/>
              <a:t>        T </a:t>
            </a:r>
            <a:r>
              <a:rPr lang="en-GB" dirty="0" err="1"/>
              <a:t>GetByID</a:t>
            </a:r>
            <a:r>
              <a:rPr lang="en-GB" dirty="0"/>
              <a:t>(</a:t>
            </a:r>
            <a:r>
              <a:rPr lang="en-GB" dirty="0" err="1"/>
              <a:t>int</a:t>
            </a:r>
            <a:r>
              <a:rPr lang="en-GB" dirty="0"/>
              <a:t> id);</a:t>
            </a:r>
          </a:p>
          <a:p>
            <a:r>
              <a:rPr lang="en-GB" dirty="0"/>
              <a:t>        void Insert(T </a:t>
            </a:r>
            <a:r>
              <a:rPr lang="en-GB" dirty="0" err="1"/>
              <a:t>obj</a:t>
            </a:r>
            <a:r>
              <a:rPr lang="en-GB" dirty="0"/>
              <a:t>);</a:t>
            </a:r>
          </a:p>
          <a:p>
            <a:r>
              <a:rPr lang="en-GB" dirty="0"/>
              <a:t>        void Delete(</a:t>
            </a:r>
            <a:r>
              <a:rPr lang="en-GB" dirty="0" err="1"/>
              <a:t>int</a:t>
            </a:r>
            <a:r>
              <a:rPr lang="en-GB" dirty="0"/>
              <a:t> id);</a:t>
            </a:r>
          </a:p>
          <a:p>
            <a:r>
              <a:rPr lang="en-GB" dirty="0"/>
              <a:t>        void Update(T </a:t>
            </a:r>
            <a:r>
              <a:rPr lang="en-GB" dirty="0" err="1"/>
              <a:t>obj</a:t>
            </a:r>
            <a:r>
              <a:rPr lang="en-GB" dirty="0"/>
              <a:t>);</a:t>
            </a:r>
          </a:p>
          <a:p>
            <a:r>
              <a:rPr lang="en-GB" dirty="0"/>
              <a:t>        void Save();</a:t>
            </a:r>
          </a:p>
          <a:p>
            <a:r>
              <a:rPr lang="en-GB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386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private </a:t>
            </a:r>
            <a:r>
              <a:rPr lang="en-GB" dirty="0" err="1"/>
              <a:t>MovieContext</a:t>
            </a:r>
            <a:r>
              <a:rPr lang="en-GB" dirty="0"/>
              <a:t> _context;</a:t>
            </a:r>
          </a:p>
          <a:p>
            <a:endParaRPr lang="en-GB" dirty="0"/>
          </a:p>
          <a:p>
            <a:r>
              <a:rPr lang="en-GB" dirty="0"/>
              <a:t>        public </a:t>
            </a:r>
            <a:r>
              <a:rPr lang="en-GB" dirty="0" err="1"/>
              <a:t>RatingRepository</a:t>
            </a:r>
            <a:r>
              <a:rPr lang="en-GB" dirty="0"/>
              <a:t>(</a:t>
            </a:r>
            <a:r>
              <a:rPr lang="en-GB" dirty="0" err="1"/>
              <a:t>MovieContext</a:t>
            </a:r>
            <a:r>
              <a:rPr lang="en-GB" dirty="0"/>
              <a:t> context)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_context = context;</a:t>
            </a:r>
          </a:p>
          <a:p>
            <a:r>
              <a:rPr lang="en-GB" dirty="0"/>
              <a:t>  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097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_context;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_context = context;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context.Ratings.Remove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context.Ratings.ToList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Insert(Rating obj)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Update(Rating obj)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057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27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6632875-746C-43BF-AA63-279C32D5AADD}" type="datetime1">
              <a:rPr lang="nl-BE" smtClean="0"/>
              <a:t>17/04/2023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67CE3811-BD6D-4AC1-8578-B4ECB661120D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F7DB161D-C10C-4B51-B13B-BC1D9D7625F9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274D6A5D-0D05-40B1-9053-54E6EDA146F8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7D4C5946-5962-47F5-A98A-263937B5ECD2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602D531B-E74F-43CE-970A-2D670B19B7E6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2442315E-BDFA-4377-AE31-07AC651D8CA7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2982D176-BC13-4839-97F1-DD23DF3F9656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63F07B9-A717-4F98-9B1A-82AF6FB551F4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F960D5DD-7756-41A2-B633-997E14F1AEB9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23170BE-C28F-4BC5-A1EC-DC154BE07F53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0F49FD0-1982-49D5-B985-DB1F0410E77B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D74F32F5-752F-48A2-87D7-5F3718EF0CE6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9046873-C17E-436A-B279-45F34BE5A85A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865EACE5-CFC3-42B2-9AB6-12AD2C04F285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814EF774-80AB-4636-BD1D-A97C72B363B7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20207ABF-9624-4016-9BD6-BEE7ED6460E7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2257DBDD-19D9-4BE6-B074-5A62C8A6CEB6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AC554F42-524A-4133-BFFD-7E9C2887B44D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21E2DCD-8A33-403A-B9F7-A47DB5D7C68E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506455A-CE9F-41DC-8B67-F9FF31E55D71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22DBE9F-1F24-49F3-8422-995BA03E9BF2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8F82866-FE0C-41FC-A577-F63249EC6629}" type="datetime1">
              <a:rPr lang="nl-BE" smtClean="0"/>
              <a:t>17/04/2023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0B229F3F-91D6-4148-B48E-709D741690E6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1F7A549C-DBB9-4F2E-B428-4BE898544A91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F05A018F-0579-4A06-8054-F7A3A81F7DFD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9C318E0A-C016-4759-98BE-9704DF0A6AFB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4BD3C31-7F64-4F06-9D29-C6FD39BDD7EC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C987-2877-4ED3-A624-04CAE54A6ED9}" type="datetime1">
              <a:rPr lang="nl-BE" smtClean="0"/>
              <a:t>17/04/2023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D75A-58A1-49F2-BFDA-61FE3411A9EA}" type="datetime1">
              <a:rPr lang="nl-BE" smtClean="0"/>
              <a:t>17/04/2023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E348047-DEE2-4823-9786-898D2C955936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0E1AD3B-D9A3-4C5F-837D-0F1F8A5FC4E5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842E444-5BB3-4BBB-BB3A-EB1E35BCF8F1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352FB4A-50E6-4097-9716-3C7EDA4892DF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05DA962-7020-4729-9103-80C801691162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C9C1217-9C96-46BD-AFAA-142D79EEEBF8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D7F2D85-4ADD-4C93-AFE2-F865EF384F54}" type="datetime1">
              <a:rPr lang="nl-BE" smtClean="0"/>
              <a:t>17/04/2023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sz="6600" b="1" dirty="0"/>
            </a:br>
            <a:r>
              <a:rPr lang="nl-BE" sz="6600" b="1" dirty="0" err="1"/>
              <a:t>Repository</a:t>
            </a:r>
            <a:r>
              <a:rPr lang="nl-BE" sz="6600" b="1" dirty="0"/>
              <a:t> </a:t>
            </a:r>
            <a:r>
              <a:rPr lang="nl-BE" sz="6600" b="1" dirty="0" err="1"/>
              <a:t>Pattern</a:t>
            </a:r>
            <a:r>
              <a:rPr lang="nl-BE" sz="6600" b="1"/>
              <a:t> (Part 1)</a:t>
            </a:r>
            <a:endParaRPr lang="en-GB" sz="66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EC6E6F3-973E-3DFD-147A-1FAA99AE1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117907"/>
          </a:xfrm>
        </p:spPr>
        <p:txBody>
          <a:bodyPr/>
          <a:lstStyle/>
          <a:p>
            <a:r>
              <a:rPr lang="nl-BE" sz="2400" b="1" dirty="0"/>
              <a:t>.NET Development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424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812E5-2930-4595-8F60-C1F92199FB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886034"/>
          </a:xfrm>
        </p:spPr>
        <p:txBody>
          <a:bodyPr>
            <a:normAutofit/>
          </a:bodyPr>
          <a:lstStyle/>
          <a:p>
            <a:r>
              <a:rPr lang="nl-BE" sz="2500" dirty="0"/>
              <a:t>The project </a:t>
            </a:r>
            <a:r>
              <a:rPr lang="nl-BE" sz="2500" dirty="0" err="1"/>
              <a:t>contains</a:t>
            </a:r>
            <a:r>
              <a:rPr lang="nl-BE" sz="2500" dirty="0"/>
              <a:t> no </a:t>
            </a:r>
            <a:r>
              <a:rPr lang="nl-BE" sz="2500" dirty="0" err="1"/>
              <a:t>repositories</a:t>
            </a:r>
            <a:r>
              <a:rPr lang="nl-BE" sz="2500" dirty="0"/>
              <a:t>. </a:t>
            </a:r>
            <a:r>
              <a:rPr lang="nl-BE" sz="2500" b="1" dirty="0">
                <a:solidFill>
                  <a:srgbClr val="F04C25"/>
                </a:solidFill>
              </a:rPr>
              <a:t>How </a:t>
            </a:r>
            <a:r>
              <a:rPr lang="nl-BE" sz="2500" b="1" dirty="0" err="1">
                <a:solidFill>
                  <a:srgbClr val="F04C25"/>
                </a:solidFill>
              </a:rPr>
              <a:t>can</a:t>
            </a:r>
            <a:r>
              <a:rPr lang="nl-BE" sz="2500" b="1" dirty="0">
                <a:solidFill>
                  <a:srgbClr val="F04C25"/>
                </a:solidFill>
              </a:rPr>
              <a:t> we </a:t>
            </a:r>
            <a:r>
              <a:rPr lang="nl-BE" sz="2500" b="1" dirty="0" err="1">
                <a:solidFill>
                  <a:srgbClr val="F04C25"/>
                </a:solidFill>
              </a:rPr>
              <a:t>tell</a:t>
            </a:r>
            <a:r>
              <a:rPr lang="nl-BE" sz="2500" b="1" dirty="0">
                <a:solidFill>
                  <a:srgbClr val="F04C25"/>
                </a:solidFill>
              </a:rPr>
              <a:t>?</a:t>
            </a:r>
          </a:p>
          <a:p>
            <a:endParaRPr lang="nl-BE" sz="2500" dirty="0"/>
          </a:p>
          <a:p>
            <a:r>
              <a:rPr lang="nl-BE" sz="2500" dirty="0"/>
              <a:t>In </a:t>
            </a:r>
            <a:r>
              <a:rPr lang="nl-BE" sz="2500" dirty="0" err="1"/>
              <a:t>the</a:t>
            </a:r>
            <a:r>
              <a:rPr lang="nl-BE" sz="2500" dirty="0"/>
              <a:t> controllers </a:t>
            </a:r>
            <a:r>
              <a:rPr lang="nl-BE" sz="2500" dirty="0" err="1"/>
              <a:t>the</a:t>
            </a:r>
            <a:r>
              <a:rPr lang="nl-BE" sz="2500" dirty="0"/>
              <a:t> </a:t>
            </a:r>
            <a:r>
              <a:rPr lang="nl-BE" sz="2500" dirty="0" err="1"/>
              <a:t>reference</a:t>
            </a:r>
            <a:r>
              <a:rPr lang="nl-BE" sz="2500" dirty="0"/>
              <a:t> </a:t>
            </a:r>
            <a:r>
              <a:rPr lang="nl-BE" sz="2500" dirty="0" err="1"/>
              <a:t>to</a:t>
            </a:r>
            <a:r>
              <a:rPr lang="nl-BE" sz="2500" dirty="0"/>
              <a:t> EF is </a:t>
            </a:r>
            <a:r>
              <a:rPr lang="nl-BE" sz="2500" dirty="0" err="1"/>
              <a:t>defined</a:t>
            </a:r>
            <a:r>
              <a:rPr lang="nl-BE" sz="2500" dirty="0"/>
              <a:t>.</a:t>
            </a:r>
          </a:p>
          <a:p>
            <a:endParaRPr lang="nl-BE" sz="2500" dirty="0"/>
          </a:p>
          <a:p>
            <a:r>
              <a:rPr lang="nl-BE" sz="2500" dirty="0"/>
              <a:t>The controllers </a:t>
            </a:r>
            <a:r>
              <a:rPr lang="nl-BE" sz="2500" dirty="0" err="1"/>
              <a:t>address</a:t>
            </a:r>
            <a:r>
              <a:rPr lang="nl-BE" sz="2500" dirty="0"/>
              <a:t> </a:t>
            </a:r>
            <a:r>
              <a:rPr lang="nl-BE" sz="2500" dirty="0" err="1"/>
              <a:t>the</a:t>
            </a:r>
            <a:r>
              <a:rPr lang="nl-BE" sz="2500" dirty="0"/>
              <a:t> </a:t>
            </a:r>
            <a:r>
              <a:rPr lang="nl-BE" sz="2500" dirty="0" err="1"/>
              <a:t>MovieContext</a:t>
            </a:r>
            <a:r>
              <a:rPr lang="nl-BE" sz="2500" dirty="0"/>
              <a:t> </a:t>
            </a:r>
            <a:r>
              <a:rPr lang="nl-BE" sz="2500" dirty="0" err="1"/>
              <a:t>directly</a:t>
            </a:r>
            <a:r>
              <a:rPr lang="nl-BE" sz="2500" dirty="0"/>
              <a:t>.</a:t>
            </a:r>
          </a:p>
          <a:p>
            <a:r>
              <a:rPr lang="nl-BE" sz="2500" b="1" dirty="0">
                <a:solidFill>
                  <a:srgbClr val="F04C25"/>
                </a:solidFill>
              </a:rPr>
              <a:t>How?</a:t>
            </a:r>
          </a:p>
          <a:p>
            <a:endParaRPr lang="nl-BE" sz="2500" dirty="0"/>
          </a:p>
          <a:p>
            <a:endParaRPr lang="nl-BE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D3FA97-FCE4-40CD-A566-75886B72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39E9B-CEA9-446B-99EF-2DA818E1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21" y="4612602"/>
            <a:ext cx="3980629" cy="1739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0D021-10EA-46C3-93F2-8A42E18B4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21" y="4091436"/>
            <a:ext cx="3014519" cy="1665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3779C-A6A8-4C67-A887-4C07FFE212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0EE1EC-60EB-3551-B13A-F8D02348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320" y="2070121"/>
            <a:ext cx="3315726" cy="3722920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0CFF5D3A-B7E2-37FA-BB0A-4C687696FEE0}"/>
              </a:ext>
            </a:extLst>
          </p:cNvPr>
          <p:cNvSpPr/>
          <p:nvPr/>
        </p:nvSpPr>
        <p:spPr>
          <a:xfrm>
            <a:off x="2456830" y="3931581"/>
            <a:ext cx="4370690" cy="2550499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60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69C68-5243-426D-B561-15CB929C7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5407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BE" sz="3000" b="1" dirty="0">
                <a:solidFill>
                  <a:srgbClr val="F04C25"/>
                </a:solidFill>
              </a:rPr>
              <a:t>How </a:t>
            </a:r>
            <a:r>
              <a:rPr lang="nl-BE" sz="3000" b="1" dirty="0" err="1">
                <a:solidFill>
                  <a:srgbClr val="F04C25"/>
                </a:solidFill>
              </a:rPr>
              <a:t>many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repositories</a:t>
            </a:r>
            <a:r>
              <a:rPr lang="nl-BE" sz="3000" b="1" dirty="0">
                <a:solidFill>
                  <a:srgbClr val="F04C25"/>
                </a:solidFill>
              </a:rPr>
              <a:t> do we </a:t>
            </a:r>
            <a:r>
              <a:rPr lang="nl-BE" sz="3000" b="1" dirty="0" err="1">
                <a:solidFill>
                  <a:srgbClr val="F04C25"/>
                </a:solidFill>
              </a:rPr>
              <a:t>need</a:t>
            </a:r>
            <a:r>
              <a:rPr lang="nl-BE" sz="3000" b="1" dirty="0">
                <a:solidFill>
                  <a:srgbClr val="F04C25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nl-BE" sz="30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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repository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model class.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Not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always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cfr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exercise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Order/Orderline</a:t>
            </a:r>
          </a:p>
          <a:p>
            <a:pPr>
              <a:lnSpc>
                <a:spcPct val="120000"/>
              </a:lnSpc>
            </a:pPr>
            <a:endParaRPr lang="nl-BE" sz="3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nl-BE" sz="3000" b="1" dirty="0" err="1">
                <a:solidFill>
                  <a:srgbClr val="F04C25"/>
                </a:solidFill>
              </a:rPr>
              <a:t>What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methods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should</a:t>
            </a:r>
            <a:r>
              <a:rPr lang="nl-BE" sz="3000" b="1" dirty="0">
                <a:solidFill>
                  <a:srgbClr val="F04C25"/>
                </a:solidFill>
              </a:rPr>
              <a:t> we have in </a:t>
            </a:r>
            <a:r>
              <a:rPr lang="nl-BE" sz="3000" b="1" dirty="0" err="1">
                <a:solidFill>
                  <a:srgbClr val="F04C25"/>
                </a:solidFill>
              </a:rPr>
              <a:t>those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repositories</a:t>
            </a:r>
            <a:r>
              <a:rPr lang="nl-BE" sz="3000" b="1" dirty="0">
                <a:solidFill>
                  <a:srgbClr val="F04C25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nl-BE" sz="30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 </a:t>
            </a:r>
            <a:r>
              <a:rPr lang="nl-BE" sz="3000" dirty="0" err="1"/>
              <a:t>Each</a:t>
            </a:r>
            <a:r>
              <a:rPr lang="nl-BE" sz="3000" dirty="0"/>
              <a:t> </a:t>
            </a:r>
            <a:r>
              <a:rPr lang="nl-BE" sz="3000" dirty="0" err="1"/>
              <a:t>repository</a:t>
            </a:r>
            <a:r>
              <a:rPr lang="nl-BE" sz="3000" dirty="0"/>
              <a:t> </a:t>
            </a:r>
            <a:r>
              <a:rPr lang="nl-BE" sz="3000" dirty="0" err="1"/>
              <a:t>should</a:t>
            </a:r>
            <a:r>
              <a:rPr lang="nl-BE" sz="3000" dirty="0"/>
              <a:t> </a:t>
            </a:r>
            <a:r>
              <a:rPr lang="nl-BE" sz="3000" dirty="0" err="1"/>
              <a:t>contain</a:t>
            </a:r>
            <a:r>
              <a:rPr lang="nl-BE" sz="3000" dirty="0"/>
              <a:t> </a:t>
            </a:r>
            <a:r>
              <a:rPr lang="nl-BE" sz="3000" b="1" dirty="0">
                <a:solidFill>
                  <a:srgbClr val="F04C25"/>
                </a:solidFill>
              </a:rPr>
              <a:t>at </a:t>
            </a:r>
            <a:r>
              <a:rPr lang="nl-BE" sz="3000" b="1" dirty="0" err="1">
                <a:solidFill>
                  <a:srgbClr val="F04C25"/>
                </a:solidFill>
              </a:rPr>
              <a:t>least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the</a:t>
            </a:r>
            <a:r>
              <a:rPr lang="nl-BE" sz="3000" b="1" dirty="0">
                <a:solidFill>
                  <a:srgbClr val="F04C25"/>
                </a:solidFill>
              </a:rPr>
              <a:t> b</a:t>
            </a:r>
            <a:r>
              <a:rPr lang="en-GB" sz="3000" b="1" dirty="0" err="1">
                <a:solidFill>
                  <a:srgbClr val="F04C25"/>
                </a:solidFill>
              </a:rPr>
              <a:t>asic</a:t>
            </a:r>
            <a:r>
              <a:rPr lang="en-GB" sz="3000" b="1" dirty="0">
                <a:solidFill>
                  <a:srgbClr val="F04C25"/>
                </a:solidFill>
              </a:rPr>
              <a:t> CRUD </a:t>
            </a:r>
            <a:r>
              <a:rPr lang="en-GB" sz="3000" dirty="0"/>
              <a:t>and query operations</a:t>
            </a:r>
          </a:p>
          <a:p>
            <a:pPr>
              <a:lnSpc>
                <a:spcPct val="120000"/>
              </a:lnSpc>
            </a:pPr>
            <a:endParaRPr lang="nl-BE" sz="3000" dirty="0"/>
          </a:p>
          <a:p>
            <a:pPr>
              <a:lnSpc>
                <a:spcPct val="120000"/>
              </a:lnSpc>
            </a:pPr>
            <a:r>
              <a:rPr lang="en-GB" sz="3000" dirty="0">
                <a:solidFill>
                  <a:srgbClr val="F04C25"/>
                </a:solidFill>
              </a:rPr>
              <a:t>Why it’s a good idea to define those methods at interface level?</a:t>
            </a:r>
            <a:endParaRPr lang="en-GB" sz="3000" b="1" dirty="0">
              <a:solidFill>
                <a:srgbClr val="F04C25"/>
              </a:solidFill>
            </a:endParaRPr>
          </a:p>
          <a:p>
            <a:pPr>
              <a:lnSpc>
                <a:spcPct val="120000"/>
              </a:lnSpc>
            </a:pPr>
            <a:r>
              <a:rPr lang="nl-BE" sz="30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 </a:t>
            </a:r>
            <a:r>
              <a:rPr lang="en-GB" sz="3000" dirty="0"/>
              <a:t>Every repository needs to implement those methods. This way, you get </a:t>
            </a:r>
            <a:r>
              <a:rPr lang="en-GB" sz="3000" b="1" dirty="0">
                <a:solidFill>
                  <a:srgbClr val="F04C25"/>
                </a:solidFill>
              </a:rPr>
              <a:t>consistency</a:t>
            </a:r>
            <a:r>
              <a:rPr lang="en-GB" sz="3000" dirty="0"/>
              <a:t> in the method definitions throughout your application.</a:t>
            </a:r>
          </a:p>
          <a:p>
            <a:pPr>
              <a:lnSpc>
                <a:spcPct val="120000"/>
              </a:lnSpc>
            </a:pPr>
            <a:endParaRPr lang="nl-BE" sz="3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nl-BE" sz="3000" dirty="0"/>
              <a:t>M</a:t>
            </a:r>
            <a:r>
              <a:rPr lang="en-GB" sz="3000" dirty="0" err="1"/>
              <a:t>ake</a:t>
            </a:r>
            <a:r>
              <a:rPr lang="en-GB" sz="3000" dirty="0"/>
              <a:t> a new folder ‘DAL’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nl-BE" sz="3000" dirty="0" err="1"/>
              <a:t>Add</a:t>
            </a:r>
            <a:r>
              <a:rPr lang="nl-BE" sz="3000" dirty="0"/>
              <a:t> new item | Interface ‘</a:t>
            </a:r>
            <a:r>
              <a:rPr lang="nl-BE" sz="3000" dirty="0" err="1"/>
              <a:t>IRepository</a:t>
            </a:r>
            <a:r>
              <a:rPr lang="nl-BE" sz="3000" dirty="0"/>
              <a:t>’</a:t>
            </a:r>
            <a:endParaRPr lang="en-GB" sz="3000" dirty="0"/>
          </a:p>
          <a:p>
            <a:endParaRPr lang="nl-BE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01B41-F3AD-46BD-9B25-F0CB1226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Repository</a:t>
            </a:r>
            <a:r>
              <a:rPr lang="nl-BE" dirty="0"/>
              <a:t> Design </a:t>
            </a:r>
            <a:r>
              <a:rPr lang="nl-BE" dirty="0" err="1"/>
              <a:t>Pattern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F864A-23B4-4CBF-A5B6-C6C45890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0"/>
          <a:stretch/>
        </p:blipFill>
        <p:spPr>
          <a:xfrm>
            <a:off x="7813638" y="5327690"/>
            <a:ext cx="2685964" cy="991830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BC251-9899-47CE-A58C-76CD61D770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824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69C68-5243-426D-B561-15CB929C7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5281470"/>
          </a:xfrm>
        </p:spPr>
        <p:txBody>
          <a:bodyPr>
            <a:normAutofit fontScale="92500" lnSpcReduction="10000"/>
          </a:bodyPr>
          <a:lstStyle/>
          <a:p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must </a:t>
            </a:r>
            <a:r>
              <a:rPr lang="nl-BE" dirty="0" err="1"/>
              <a:t>contain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:</a:t>
            </a:r>
            <a:br>
              <a:rPr lang="nl-BE" dirty="0"/>
            </a:br>
            <a:endParaRPr lang="nl-BE" dirty="0"/>
          </a:p>
          <a:p>
            <a:pPr lvl="2"/>
            <a:r>
              <a:rPr lang="en-GB" dirty="0"/>
              <a:t>	</a:t>
            </a:r>
            <a:r>
              <a:rPr lang="en-GB" dirty="0" err="1"/>
              <a:t>IEnumerable</a:t>
            </a:r>
            <a:r>
              <a:rPr lang="en-GB" dirty="0"/>
              <a:t>&lt;T&gt; </a:t>
            </a:r>
            <a:r>
              <a:rPr lang="en-GB" dirty="0" err="1"/>
              <a:t>GetAll</a:t>
            </a:r>
            <a:r>
              <a:rPr lang="en-GB" dirty="0"/>
              <a:t>()</a:t>
            </a:r>
          </a:p>
          <a:p>
            <a:pPr lvl="2"/>
            <a:r>
              <a:rPr lang="en-GB" dirty="0"/>
              <a:t>	T </a:t>
            </a:r>
            <a:r>
              <a:rPr lang="en-GB" dirty="0" err="1"/>
              <a:t>GetByID</a:t>
            </a:r>
            <a:r>
              <a:rPr lang="en-GB" dirty="0"/>
              <a:t>(int id)</a:t>
            </a:r>
          </a:p>
          <a:p>
            <a:pPr lvl="2"/>
            <a:r>
              <a:rPr lang="en-GB" dirty="0"/>
              <a:t>	void Insert(T </a:t>
            </a:r>
            <a:r>
              <a:rPr lang="en-GB" dirty="0" err="1"/>
              <a:t>obj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	void Delete(</a:t>
            </a:r>
            <a:r>
              <a:rPr lang="en-GB" dirty="0" err="1"/>
              <a:t>int</a:t>
            </a:r>
            <a:r>
              <a:rPr lang="en-GB" dirty="0"/>
              <a:t> id)</a:t>
            </a:r>
          </a:p>
          <a:p>
            <a:pPr lvl="2"/>
            <a:r>
              <a:rPr lang="en-GB" dirty="0"/>
              <a:t> 	void Update(T </a:t>
            </a:r>
            <a:r>
              <a:rPr lang="en-GB" dirty="0" err="1"/>
              <a:t>obj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   void Save()</a:t>
            </a:r>
            <a:br>
              <a:rPr lang="en-GB" dirty="0"/>
            </a:br>
            <a:endParaRPr lang="en-GB" dirty="0"/>
          </a:p>
          <a:p>
            <a:r>
              <a:rPr lang="nl-BE" dirty="0" err="1"/>
              <a:t>where</a:t>
            </a:r>
            <a:r>
              <a:rPr lang="nl-BE" dirty="0"/>
              <a:t> T stands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 </a:t>
            </a:r>
            <a:r>
              <a:rPr lang="nl-BE" dirty="0" err="1"/>
              <a:t>entity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b="1" dirty="0">
                <a:solidFill>
                  <a:srgbClr val="F04C25"/>
                </a:solidFill>
              </a:rPr>
              <a:t>How do we call </a:t>
            </a:r>
            <a:r>
              <a:rPr lang="nl-BE" b="1" dirty="0" err="1">
                <a:solidFill>
                  <a:srgbClr val="F04C25"/>
                </a:solidFill>
              </a:rPr>
              <a:t>an</a:t>
            </a:r>
            <a:r>
              <a:rPr lang="nl-BE" b="1" dirty="0">
                <a:solidFill>
                  <a:srgbClr val="F04C25"/>
                </a:solidFill>
              </a:rPr>
              <a:t> interface </a:t>
            </a:r>
            <a:r>
              <a:rPr lang="nl-BE" b="1" dirty="0" err="1">
                <a:solidFill>
                  <a:srgbClr val="F04C25"/>
                </a:solidFill>
              </a:rPr>
              <a:t>with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such</a:t>
            </a:r>
            <a:r>
              <a:rPr lang="nl-BE" b="1" dirty="0">
                <a:solidFill>
                  <a:srgbClr val="F04C25"/>
                </a:solidFill>
              </a:rPr>
              <a:t> a T?</a:t>
            </a:r>
            <a:endParaRPr lang="en-GB" b="1" dirty="0">
              <a:solidFill>
                <a:srgbClr val="F04C2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01B41-F3AD-46BD-9B25-F0CB1226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IRepository</a:t>
            </a:r>
            <a:r>
              <a:rPr lang="nl-BE" dirty="0"/>
              <a:t> interface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09FB6-6F99-4A71-B6FA-1A66B104D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12</a:t>
            </a:fld>
            <a:endParaRPr lang="nl-BE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6474A4F-72E6-179C-3BDF-439265C4DD79}"/>
              </a:ext>
            </a:extLst>
          </p:cNvPr>
          <p:cNvSpPr txBox="1"/>
          <p:nvPr/>
        </p:nvSpPr>
        <p:spPr>
          <a:xfrm>
            <a:off x="6736080" y="2582452"/>
            <a:ext cx="4439920" cy="2585323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&lt;T&gt;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T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Insert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(T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Update(T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498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757D3-B021-4AE1-97FC-3E547A33B3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RatingRepository</a:t>
            </a:r>
            <a:r>
              <a:rPr lang="nl-BE" dirty="0"/>
              <a:t>’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Implement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IRepository</a:t>
            </a:r>
            <a:r>
              <a:rPr lang="nl-BE" dirty="0"/>
              <a:t> interface </a:t>
            </a:r>
            <a:r>
              <a:rPr lang="nl-BE" dirty="0" err="1"/>
              <a:t>for</a:t>
            </a:r>
            <a:r>
              <a:rPr lang="nl-BE" dirty="0"/>
              <a:t> a Rating </a:t>
            </a:r>
            <a:r>
              <a:rPr lang="nl-BE" dirty="0" err="1"/>
              <a:t>entity</a:t>
            </a:r>
            <a:r>
              <a:rPr lang="nl-BE" dirty="0"/>
              <a:t> (import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nl-BE" dirty="0" err="1"/>
              <a:t>namespace</a:t>
            </a:r>
            <a:r>
              <a:rPr lang="nl-BE" dirty="0"/>
              <a:t>)</a:t>
            </a:r>
            <a:endParaRPr lang="en-GB" dirty="0"/>
          </a:p>
          <a:p>
            <a:endParaRPr lang="nl-BE" dirty="0"/>
          </a:p>
          <a:p>
            <a:pPr marL="0" lvl="1" indent="0">
              <a:buNone/>
            </a:pPr>
            <a:endParaRPr lang="nl-BE" dirty="0"/>
          </a:p>
          <a:p>
            <a:pPr marL="360000" lvl="2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053FB-0613-4B3E-8149-F35008A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RatingRepository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702A8-FE66-4446-8CAA-CF6ACE3B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82" y="3878407"/>
            <a:ext cx="3189331" cy="985544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9AA88-B0DB-44E1-8BEE-7D0A69D372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BF9E9F6-0E41-4784-B72F-2B0584A61280}"/>
              </a:ext>
            </a:extLst>
          </p:cNvPr>
          <p:cNvSpPr txBox="1"/>
          <p:nvPr/>
        </p:nvSpPr>
        <p:spPr>
          <a:xfrm>
            <a:off x="5845208" y="5041715"/>
            <a:ext cx="46094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800" dirty="0" err="1">
                <a:solidFill>
                  <a:srgbClr val="F04C25"/>
                </a:solidFill>
              </a:rPr>
              <a:t>What</a:t>
            </a:r>
            <a:r>
              <a:rPr lang="nl-BE" sz="2800" dirty="0">
                <a:solidFill>
                  <a:srgbClr val="F04C25"/>
                </a:solidFill>
              </a:rPr>
              <a:t> class do we </a:t>
            </a:r>
            <a:r>
              <a:rPr lang="nl-BE" sz="2800" dirty="0" err="1">
                <a:solidFill>
                  <a:srgbClr val="F04C25"/>
                </a:solidFill>
              </a:rPr>
              <a:t>need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to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implement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all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the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methods</a:t>
            </a:r>
            <a:r>
              <a:rPr lang="nl-BE" sz="2800" dirty="0">
                <a:solidFill>
                  <a:srgbClr val="F04C25"/>
                </a:solidFill>
              </a:rPr>
              <a:t>?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8EB2DC0-11A1-0D66-F1B5-5B76942E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50" y="3813967"/>
            <a:ext cx="6991350" cy="1114425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0D7C95-F187-4B31-8CC5-BAC21DE6851F}"/>
              </a:ext>
            </a:extLst>
          </p:cNvPr>
          <p:cNvSpPr/>
          <p:nvPr/>
        </p:nvSpPr>
        <p:spPr>
          <a:xfrm>
            <a:off x="8452626" y="3676223"/>
            <a:ext cx="3063140" cy="674539"/>
          </a:xfrm>
          <a:prstGeom prst="rect">
            <a:avLst/>
          </a:prstGeom>
          <a:noFill/>
          <a:ln w="9525">
            <a:solidFill>
              <a:srgbClr val="F04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8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933DE-76F6-41AD-A02D-4E6C33D0EC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First step is </a:t>
            </a:r>
            <a:r>
              <a:rPr lang="nl-BE" sz="2400" dirty="0" err="1"/>
              <a:t>to</a:t>
            </a:r>
            <a:r>
              <a:rPr lang="nl-BE" sz="2400" dirty="0"/>
              <a:t> make </a:t>
            </a:r>
            <a:r>
              <a:rPr lang="nl-BE" sz="2400" dirty="0" err="1"/>
              <a:t>sure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access</a:t>
            </a:r>
            <a:r>
              <a:rPr lang="en-GB" sz="2400" dirty="0"/>
              <a:t> the database context (</a:t>
            </a:r>
            <a:r>
              <a:rPr lang="en-GB" sz="2400" dirty="0" err="1">
                <a:solidFill>
                  <a:schemeClr val="tx1"/>
                </a:solidFill>
              </a:rPr>
              <a:t>MovieContext</a:t>
            </a:r>
            <a:r>
              <a:rPr lang="en-GB" sz="2400" dirty="0"/>
              <a:t>). </a:t>
            </a:r>
          </a:p>
          <a:p>
            <a:endParaRPr lang="en-GB" sz="2400" dirty="0"/>
          </a:p>
          <a:p>
            <a:r>
              <a:rPr lang="en-GB" sz="2400" dirty="0"/>
              <a:t>This </a:t>
            </a:r>
            <a:r>
              <a:rPr lang="en-GB" sz="2400" dirty="0" err="1"/>
              <a:t>MovieContext</a:t>
            </a:r>
            <a:r>
              <a:rPr lang="en-GB" sz="2400" dirty="0"/>
              <a:t> is defined in a class variable (_context), and the constructor expects the calling object to pass in an instance of the context.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E30C8-9038-4B06-9243-8EEE54F8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RatingRepository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C120F-7D9C-4BB5-811A-4CF83E2B05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6F42489-81C5-166E-0806-C04B6204BC82}"/>
              </a:ext>
            </a:extLst>
          </p:cNvPr>
          <p:cNvSpPr txBox="1"/>
          <p:nvPr/>
        </p:nvSpPr>
        <p:spPr>
          <a:xfrm>
            <a:off x="2824479" y="3985431"/>
            <a:ext cx="654304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_context;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_context = context;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51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1D72CB-9AB6-482D-B98B-9FBAC0467A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The repository’s CRUD methods make calls to the database context in the same way that you saw earlier in the controller.</a:t>
            </a:r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DE479D-8584-458C-96CD-B892A4C0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RatingRepository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513EB-CBE0-427D-85D3-DEE58806F2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2AD2531-7549-74C9-2B38-3EBDD3693068}"/>
              </a:ext>
            </a:extLst>
          </p:cNvPr>
          <p:cNvSpPr txBox="1"/>
          <p:nvPr/>
        </p:nvSpPr>
        <p:spPr>
          <a:xfrm>
            <a:off x="5902921" y="2635307"/>
            <a:ext cx="6080799" cy="4016484"/>
          </a:xfrm>
          <a:prstGeom prst="rect">
            <a:avLst/>
          </a:prstGeom>
          <a:solidFill>
            <a:schemeClr val="bg1"/>
          </a:solidFill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context.Ratings.Remove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Update(Rating obj)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8D040E0-7B55-007E-E711-2FD386358433}"/>
              </a:ext>
            </a:extLst>
          </p:cNvPr>
          <p:cNvSpPr txBox="1"/>
          <p:nvPr/>
        </p:nvSpPr>
        <p:spPr>
          <a:xfrm>
            <a:off x="695920" y="2635307"/>
            <a:ext cx="5003840" cy="3754874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 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context.Ratings.ToList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Insert(Rating obj)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context.Ratings.Add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982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093199" cy="4886034"/>
          </a:xfrm>
        </p:spPr>
        <p:txBody>
          <a:bodyPr>
            <a:normAutofit/>
          </a:bodyPr>
          <a:lstStyle/>
          <a:p>
            <a:pPr lvl="1"/>
            <a:r>
              <a:rPr lang="nl-BE" sz="2200" dirty="0" err="1"/>
              <a:t>Since</a:t>
            </a:r>
            <a:r>
              <a:rPr lang="nl-BE" sz="2200" dirty="0"/>
              <a:t> </a:t>
            </a:r>
            <a:r>
              <a:rPr lang="nl-BE" sz="2200" dirty="0" err="1"/>
              <a:t>only</a:t>
            </a:r>
            <a:r>
              <a:rPr lang="nl-BE" sz="2200" dirty="0"/>
              <a:t> </a:t>
            </a:r>
            <a:r>
              <a:rPr lang="nl-BE" sz="2200" dirty="0" err="1"/>
              <a:t>the</a:t>
            </a:r>
            <a:r>
              <a:rPr lang="nl-BE" sz="2200" dirty="0"/>
              <a:t> </a:t>
            </a:r>
            <a:r>
              <a:rPr lang="nl-BE" sz="2200" dirty="0" err="1"/>
              <a:t>RatingRepository</a:t>
            </a:r>
            <a:r>
              <a:rPr lang="nl-BE" sz="2200" dirty="0"/>
              <a:t> </a:t>
            </a:r>
            <a:r>
              <a:rPr lang="nl-BE" sz="2200" dirty="0" err="1"/>
              <a:t>interacts</a:t>
            </a:r>
            <a:r>
              <a:rPr lang="nl-BE" sz="2200" dirty="0"/>
              <a:t> </a:t>
            </a:r>
            <a:r>
              <a:rPr lang="nl-BE" sz="2200" dirty="0" err="1"/>
              <a:t>with</a:t>
            </a:r>
            <a:r>
              <a:rPr lang="nl-BE" sz="2200" dirty="0"/>
              <a:t> </a:t>
            </a:r>
            <a:r>
              <a:rPr lang="nl-BE" sz="2200" dirty="0" err="1"/>
              <a:t>the</a:t>
            </a:r>
            <a:r>
              <a:rPr lang="nl-BE" sz="2200" dirty="0"/>
              <a:t> database via EF, </a:t>
            </a:r>
            <a:r>
              <a:rPr lang="nl-BE" sz="2200" dirty="0" err="1"/>
              <a:t>you</a:t>
            </a:r>
            <a:r>
              <a:rPr lang="nl-BE" sz="2200" dirty="0"/>
              <a:t> must delete </a:t>
            </a:r>
            <a:r>
              <a:rPr lang="nl-BE" sz="2200" dirty="0" err="1"/>
              <a:t>the</a:t>
            </a:r>
            <a:r>
              <a:rPr lang="nl-BE" sz="2200" dirty="0"/>
              <a:t> EF-</a:t>
            </a:r>
            <a:r>
              <a:rPr lang="nl-BE" sz="2200" dirty="0" err="1"/>
              <a:t>reference</a:t>
            </a:r>
            <a:r>
              <a:rPr lang="nl-BE" sz="2200" dirty="0"/>
              <a:t>.  </a:t>
            </a:r>
            <a:r>
              <a:rPr lang="nl-BE" sz="2200" dirty="0" err="1"/>
              <a:t>Instead</a:t>
            </a:r>
            <a:r>
              <a:rPr lang="nl-BE" sz="2200" dirty="0"/>
              <a:t> </a:t>
            </a:r>
            <a:r>
              <a:rPr lang="nl-BE" sz="2200" dirty="0" err="1"/>
              <a:t>you</a:t>
            </a:r>
            <a:r>
              <a:rPr lang="nl-BE" sz="2200" dirty="0"/>
              <a:t> </a:t>
            </a:r>
            <a:r>
              <a:rPr lang="nl-BE" sz="2200" dirty="0" err="1"/>
              <a:t>add</a:t>
            </a:r>
            <a:r>
              <a:rPr lang="nl-BE" sz="2200" dirty="0"/>
              <a:t> </a:t>
            </a:r>
            <a:r>
              <a:rPr lang="nl-BE" sz="2200" dirty="0" err="1"/>
              <a:t>the</a:t>
            </a:r>
            <a:r>
              <a:rPr lang="nl-BE" sz="2200" dirty="0"/>
              <a:t> DAL.</a:t>
            </a:r>
          </a:p>
          <a:p>
            <a:br>
              <a:rPr lang="en-US" altLang="en-US" sz="22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altLang="en-US" sz="22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altLang="en-US" sz="2200" dirty="0">
              <a:solidFill>
                <a:srgbClr val="17171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l-BE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D148-5E83-492E-A270-9A2F127D2E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3A42738-0E6C-4FF4-28D5-BB3D318D0841}"/>
              </a:ext>
            </a:extLst>
          </p:cNvPr>
          <p:cNvSpPr txBox="1"/>
          <p:nvPr/>
        </p:nvSpPr>
        <p:spPr>
          <a:xfrm>
            <a:off x="2921000" y="3893817"/>
            <a:ext cx="5267960" cy="646331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Microsoft.EntityFrameworkCore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MvcMovie.DAL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29EB98B-2D32-120E-FAE3-3915C576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110" y="1794810"/>
            <a:ext cx="1840178" cy="4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9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662159" cy="5254800"/>
          </a:xfrm>
        </p:spPr>
        <p:txBody>
          <a:bodyPr>
            <a:normAutofit/>
          </a:bodyPr>
          <a:lstStyle/>
          <a:p>
            <a:pPr lvl="1"/>
            <a:r>
              <a:rPr lang="en-US" altLang="en-US" sz="2200" dirty="0"/>
              <a:t>Furthermore, the controller now declares a class variable for an object that implements the </a:t>
            </a:r>
            <a:r>
              <a:rPr lang="en-US" altLang="en-US" sz="2200" dirty="0" err="1"/>
              <a:t>IRepository</a:t>
            </a:r>
            <a:r>
              <a:rPr lang="en-US" altLang="en-US" sz="2200" dirty="0"/>
              <a:t>&lt;Rating&gt; interface instead of the </a:t>
            </a:r>
            <a:r>
              <a:rPr lang="en-US" altLang="en-US" sz="2200" dirty="0" err="1"/>
              <a:t>MovieContext</a:t>
            </a:r>
            <a:r>
              <a:rPr lang="en-US" altLang="en-US" sz="2200" dirty="0"/>
              <a:t> class.  In the constructor the </a:t>
            </a:r>
            <a:r>
              <a:rPr lang="en-US" altLang="en-US" sz="2200" dirty="0" err="1"/>
              <a:t>MovieContext</a:t>
            </a:r>
            <a:r>
              <a:rPr lang="en-US" altLang="en-US" sz="2200" dirty="0"/>
              <a:t> is passed to the repository object.</a:t>
            </a:r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r>
              <a:rPr lang="en-GB" sz="2400" dirty="0"/>
              <a:t>In the CRUD methods, the repository </a:t>
            </a:r>
            <a:r>
              <a:rPr lang="en-GB" sz="2400" b="1" dirty="0">
                <a:solidFill>
                  <a:srgbClr val="F1542F"/>
                </a:solidFill>
              </a:rPr>
              <a:t>need to be called </a:t>
            </a:r>
            <a:r>
              <a:rPr lang="en-GB" sz="2400" dirty="0"/>
              <a:t>instead of the context</a:t>
            </a:r>
            <a:r>
              <a:rPr lang="en-US" altLang="en-US" sz="2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D148-5E83-492E-A270-9A2F127D2E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D68E179-5664-D70D-2D31-CCC158EECB46}"/>
              </a:ext>
            </a:extLst>
          </p:cNvPr>
          <p:cNvSpPr txBox="1"/>
          <p:nvPr/>
        </p:nvSpPr>
        <p:spPr>
          <a:xfrm>
            <a:off x="1615440" y="3419194"/>
            <a:ext cx="732536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RatingsController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    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9A8E9E7-AC4E-B3BE-5A21-FEECE82C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110" y="1794810"/>
            <a:ext cx="1840178" cy="4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4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2130334" y="2234545"/>
            <a:ext cx="7931332" cy="1477328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ratings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context.Ratings.OrderBy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r.Name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ratings.ToList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608320" y="4043680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72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19</a:t>
            </a:fld>
            <a:endParaRPr lang="nl-BE" sz="1200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760720" y="4841979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89707FB-293F-B059-F360-7AE8D9AC170E}"/>
              </a:ext>
            </a:extLst>
          </p:cNvPr>
          <p:cNvSpPr txBox="1"/>
          <p:nvPr/>
        </p:nvSpPr>
        <p:spPr>
          <a:xfrm>
            <a:off x="1591290" y="1750318"/>
            <a:ext cx="9679980" cy="2862322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Create([Bind(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RatingID,Code,Name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Rating rating)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ModelState.IsValid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589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1921490" cy="48860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learned</a:t>
            </a:r>
            <a:r>
              <a:rPr lang="nl-BE" sz="2400" dirty="0"/>
              <a:t> </a:t>
            </a:r>
            <a:r>
              <a:rPr lang="nl-BE" sz="2400" dirty="0" err="1"/>
              <a:t>how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a database in </a:t>
            </a:r>
            <a:r>
              <a:rPr lang="nl-BE" sz="2400" dirty="0" err="1"/>
              <a:t>your</a:t>
            </a:r>
            <a:r>
              <a:rPr lang="nl-BE" sz="2400" dirty="0"/>
              <a:t> </a:t>
            </a:r>
            <a:r>
              <a:rPr lang="nl-BE" sz="2400" dirty="0" err="1"/>
              <a:t>webapplicition</a:t>
            </a:r>
            <a:r>
              <a:rPr lang="nl-BE" sz="2400" dirty="0"/>
              <a:t>. </a:t>
            </a:r>
            <a:r>
              <a:rPr lang="nl-BE" sz="2400" dirty="0" err="1"/>
              <a:t>What</a:t>
            </a:r>
            <a:r>
              <a:rPr lang="nl-BE" sz="2400" dirty="0"/>
              <a:t> </a:t>
            </a:r>
            <a:r>
              <a:rPr lang="nl-BE" sz="2400" dirty="0" err="1"/>
              <a:t>technology</a:t>
            </a:r>
            <a:r>
              <a:rPr lang="nl-BE" sz="2400" dirty="0"/>
              <a:t> </a:t>
            </a:r>
            <a:r>
              <a:rPr lang="nl-BE" sz="2400" dirty="0" err="1"/>
              <a:t>did</a:t>
            </a:r>
            <a:r>
              <a:rPr lang="nl-BE" sz="2400" dirty="0"/>
              <a:t> we </a:t>
            </a:r>
            <a:r>
              <a:rPr lang="nl-BE" sz="2400" dirty="0" err="1"/>
              <a:t>use</a:t>
            </a:r>
            <a:r>
              <a:rPr lang="nl-B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/>
              <a:t>We </a:t>
            </a:r>
            <a:r>
              <a:rPr lang="nl-BE" sz="2400" dirty="0" err="1"/>
              <a:t>used</a:t>
            </a:r>
            <a:r>
              <a:rPr lang="nl-BE" sz="2400" dirty="0"/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Entity</a:t>
            </a:r>
            <a:r>
              <a:rPr lang="nl-BE" sz="2400" b="1" dirty="0">
                <a:solidFill>
                  <a:srgbClr val="F04C25"/>
                </a:solidFill>
              </a:rPr>
              <a:t> Framework </a:t>
            </a:r>
            <a:r>
              <a:rPr lang="nl-BE" sz="2400" dirty="0" err="1"/>
              <a:t>to</a:t>
            </a:r>
            <a:r>
              <a:rPr lang="nl-BE" sz="2400" dirty="0"/>
              <a:t> manage </a:t>
            </a:r>
            <a:r>
              <a:rPr lang="nl-BE" sz="2400" dirty="0" err="1"/>
              <a:t>all</a:t>
            </a:r>
            <a:r>
              <a:rPr lang="nl-BE" sz="2400" dirty="0"/>
              <a:t> database transactions. How does EF </a:t>
            </a:r>
            <a:r>
              <a:rPr lang="nl-BE" sz="2400" dirty="0" err="1"/>
              <a:t>work</a:t>
            </a:r>
            <a:r>
              <a:rPr lang="nl-BE" sz="2400" dirty="0"/>
              <a:t>? </a:t>
            </a:r>
            <a:r>
              <a:rPr lang="nl-BE" sz="2400" dirty="0" err="1"/>
              <a:t>What</a:t>
            </a:r>
            <a:r>
              <a:rPr lang="nl-BE" sz="2400" dirty="0"/>
              <a:t> class </a:t>
            </a:r>
            <a:r>
              <a:rPr lang="nl-BE" sz="2400" dirty="0" err="1"/>
              <a:t>did</a:t>
            </a:r>
            <a:r>
              <a:rPr lang="nl-BE" sz="2400" dirty="0"/>
              <a:t> we </a:t>
            </a:r>
            <a:r>
              <a:rPr lang="nl-BE" sz="2400" dirty="0" err="1"/>
              <a:t>use</a:t>
            </a:r>
            <a:r>
              <a:rPr lang="nl-BE" sz="2400" dirty="0"/>
              <a:t>? How was </a:t>
            </a:r>
            <a:r>
              <a:rPr lang="nl-BE" sz="2400" dirty="0" err="1"/>
              <a:t>this</a:t>
            </a:r>
            <a:r>
              <a:rPr lang="nl-BE" sz="2400" dirty="0"/>
              <a:t> class </a:t>
            </a:r>
            <a:r>
              <a:rPr lang="nl-BE" sz="2400" dirty="0" err="1"/>
              <a:t>accessible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controllers?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/>
              <a:t>T</a:t>
            </a:r>
            <a:r>
              <a:rPr lang="en-GB" sz="2400" dirty="0"/>
              <a:t>he </a:t>
            </a:r>
            <a:r>
              <a:rPr lang="en-GB" sz="2400" b="1" dirty="0" err="1">
                <a:solidFill>
                  <a:srgbClr val="F04C25"/>
                </a:solidFill>
              </a:rPr>
              <a:t>DbContext</a:t>
            </a:r>
            <a:r>
              <a:rPr lang="en-GB" sz="2400" dirty="0"/>
              <a:t> was </a:t>
            </a:r>
            <a:r>
              <a:rPr lang="en-GB" sz="2400" dirty="0">
                <a:solidFill>
                  <a:srgbClr val="2194BF"/>
                </a:solidFill>
              </a:rPr>
              <a:t>injected</a:t>
            </a:r>
            <a:r>
              <a:rPr lang="en-GB" sz="2400" dirty="0"/>
              <a:t> in the controller to gain access to the </a:t>
            </a:r>
            <a:r>
              <a:rPr lang="en-GB" sz="2400" b="1" dirty="0" err="1">
                <a:solidFill>
                  <a:srgbClr val="F04C25"/>
                </a:solidFill>
              </a:rPr>
              <a:t>DbSets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Entity Framework is an ORM. </a:t>
            </a:r>
            <a:r>
              <a:rPr lang="nl-BE" sz="2400" b="1" dirty="0" err="1">
                <a:solidFill>
                  <a:srgbClr val="F04C25"/>
                </a:solidFill>
              </a:rPr>
              <a:t>What</a:t>
            </a:r>
            <a:r>
              <a:rPr lang="nl-BE" sz="2400" b="1" dirty="0">
                <a:solidFill>
                  <a:srgbClr val="F04C25"/>
                </a:solidFill>
              </a:rPr>
              <a:t> does ORM stand </a:t>
            </a:r>
            <a:r>
              <a:rPr lang="nl-BE" sz="2400" b="1" dirty="0" err="1">
                <a:solidFill>
                  <a:srgbClr val="F04C25"/>
                </a:solidFill>
              </a:rPr>
              <a:t>for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and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why</a:t>
            </a:r>
            <a:r>
              <a:rPr lang="nl-BE" sz="2400" b="1" dirty="0">
                <a:solidFill>
                  <a:srgbClr val="F04C25"/>
                </a:solidFill>
              </a:rPr>
              <a:t> is </a:t>
            </a:r>
            <a:r>
              <a:rPr lang="nl-BE" sz="2400" b="1" dirty="0" err="1">
                <a:solidFill>
                  <a:srgbClr val="F04C25"/>
                </a:solidFill>
              </a:rPr>
              <a:t>it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used</a:t>
            </a:r>
            <a:r>
              <a:rPr lang="nl-BE" sz="2400" b="1" dirty="0">
                <a:solidFill>
                  <a:srgbClr val="F04C25"/>
                </a:solidFill>
              </a:rPr>
              <a:t>?</a:t>
            </a:r>
            <a:endParaRPr lang="en-GB" sz="24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access in ASP.NET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BE6DF-2890-45B5-86E1-8D3506C7E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4963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20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1105807" y="1978548"/>
            <a:ext cx="9980386" cy="1754326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Edit(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context.Ratings.SingleOrDefault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r.RatingID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608320" y="4043680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1342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311694" y="1614785"/>
            <a:ext cx="6282146" cy="5078313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Edit(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id, [Bind(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RatingID,Code,Name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Rating rating)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ModelState.IsValid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DbUpdateConcurrencyException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throw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 rot="16200000">
            <a:off x="6456681" y="3518941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25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1302334" y="1889562"/>
            <a:ext cx="10061666" cy="2031325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context.Ratings.SingleOrDefault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r.RatingID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context.Ratings.Remove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(rating!);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608320" y="4043680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257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E54EB-8682-413C-92E6-10AC6FE1D8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actions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identically</a:t>
            </a:r>
            <a:r>
              <a:rPr lang="nl-BE" dirty="0"/>
              <a:t>.  The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is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controller calls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data transactions.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9BC2A-7E0A-4AD4-BBBA-F0EE7B71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 </a:t>
            </a:r>
            <a:r>
              <a:rPr lang="nl-BE" dirty="0" err="1"/>
              <a:t>AllRatings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49A6C-EC0B-4B67-BD81-8B2FFDA50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"/>
          <a:stretch/>
        </p:blipFill>
        <p:spPr>
          <a:xfrm>
            <a:off x="4357411" y="3264665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583AA-28CA-49BC-9E92-92F1789D2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7040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757D3-B021-4AE1-97FC-3E547A33B3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2613200"/>
          </a:xfrm>
        </p:spPr>
        <p:txBody>
          <a:bodyPr/>
          <a:lstStyle/>
          <a:p>
            <a:pPr lvl="1"/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MovieRepository</a:t>
            </a:r>
            <a:r>
              <a:rPr lang="nl-BE" dirty="0"/>
              <a:t>’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Implement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IRepository</a:t>
            </a:r>
            <a:r>
              <a:rPr lang="nl-BE" dirty="0"/>
              <a:t> interface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>
                <a:solidFill>
                  <a:srgbClr val="2194BF"/>
                </a:solidFill>
              </a:rPr>
              <a:t>Movie</a:t>
            </a:r>
            <a:r>
              <a:rPr lang="nl-BE" dirty="0"/>
              <a:t> </a:t>
            </a:r>
            <a:r>
              <a:rPr lang="nl-BE" dirty="0" err="1"/>
              <a:t>entity</a:t>
            </a:r>
            <a:endParaRPr lang="en-GB" dirty="0"/>
          </a:p>
          <a:p>
            <a:endParaRPr lang="nl-BE" dirty="0"/>
          </a:p>
          <a:p>
            <a:pPr marL="0" lvl="1" indent="0">
              <a:buNone/>
            </a:pPr>
            <a:endParaRPr lang="nl-BE" dirty="0"/>
          </a:p>
          <a:p>
            <a:pPr marL="360000" lvl="2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053FB-0613-4B3E-8149-F35008A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MovieRepository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0062-C0EF-4B03-BA20-3AF8AD4C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2" y="3647924"/>
            <a:ext cx="2827172" cy="1209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3C566-8D7A-4460-AC9B-A898403553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24</a:t>
            </a:fld>
            <a:endParaRPr lang="nl-BE" sz="12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F5F2C80-3951-47F4-AEA7-B6748A72010D}"/>
              </a:ext>
            </a:extLst>
          </p:cNvPr>
          <p:cNvSpPr/>
          <p:nvPr/>
        </p:nvSpPr>
        <p:spPr>
          <a:xfrm>
            <a:off x="5720079" y="5129339"/>
            <a:ext cx="4572000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/>
              <a:t>Make a copy of </a:t>
            </a:r>
            <a:r>
              <a:rPr lang="nl-BE" sz="2000" dirty="0" err="1"/>
              <a:t>RatingRepository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make </a:t>
            </a:r>
            <a:r>
              <a:rPr lang="nl-BE" sz="2000" dirty="0" err="1"/>
              <a:t>necessary</a:t>
            </a:r>
            <a:r>
              <a:rPr lang="nl-BE" sz="2000" dirty="0"/>
              <a:t> changes.</a:t>
            </a:r>
          </a:p>
          <a:p>
            <a:pPr algn="ctr"/>
            <a:r>
              <a:rPr lang="nl-BE" sz="2000" dirty="0"/>
              <a:t> </a:t>
            </a:r>
          </a:p>
          <a:p>
            <a:pPr algn="ctr"/>
            <a:r>
              <a:rPr lang="nl-BE" sz="2000" dirty="0"/>
              <a:t>Copy?? </a:t>
            </a:r>
            <a:r>
              <a:rPr lang="en-US" sz="2000" dirty="0"/>
              <a:t>We must do better than that</a:t>
            </a:r>
            <a:r>
              <a:rPr lang="nl-BE" sz="2000" dirty="0"/>
              <a:t>!!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D664862-64BB-1090-316A-8E3EE576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74" y="3646708"/>
            <a:ext cx="7239000" cy="1228725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0D7C95-F187-4B31-8CC5-BAC21DE6851F}"/>
              </a:ext>
            </a:extLst>
          </p:cNvPr>
          <p:cNvSpPr/>
          <p:nvPr/>
        </p:nvSpPr>
        <p:spPr>
          <a:xfrm>
            <a:off x="6397428" y="4165600"/>
            <a:ext cx="5174812" cy="548640"/>
          </a:xfrm>
          <a:prstGeom prst="rect">
            <a:avLst/>
          </a:prstGeom>
          <a:noFill/>
          <a:ln w="9525">
            <a:solidFill>
              <a:srgbClr val="F04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48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933DE-76F6-41AD-A02D-4E6C33D0EC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nl-BE" dirty="0"/>
              <a:t>First step is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access</a:t>
            </a:r>
            <a:r>
              <a:rPr lang="en-GB" dirty="0"/>
              <a:t> the database context (</a:t>
            </a:r>
            <a:r>
              <a:rPr lang="en-GB" dirty="0" err="1">
                <a:solidFill>
                  <a:schemeClr val="tx1"/>
                </a:solidFill>
              </a:rPr>
              <a:t>MovieContext</a:t>
            </a:r>
            <a:r>
              <a:rPr lang="en-GB" dirty="0"/>
              <a:t>).  This </a:t>
            </a:r>
            <a:r>
              <a:rPr lang="en-GB" dirty="0" err="1"/>
              <a:t>DbContext</a:t>
            </a:r>
            <a:r>
              <a:rPr lang="en-GB" dirty="0"/>
              <a:t> is defined in a class variable (_context), and the constructor expects the calling object to pass in an instance of the context.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E30C8-9038-4B06-9243-8EEE54F8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MovieRepository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C59F6-7D00-4327-BCFD-F95F903F91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D5D68AB-BBDB-00E4-A3A9-C71297F565EF}"/>
              </a:ext>
            </a:extLst>
          </p:cNvPr>
          <p:cNvSpPr txBox="1"/>
          <p:nvPr/>
        </p:nvSpPr>
        <p:spPr>
          <a:xfrm>
            <a:off x="3047999" y="3652874"/>
            <a:ext cx="609600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_context;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_context = context;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544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B37D6E-7C0E-42C4-AE13-D3AE3D9F83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101858"/>
          </a:xfrm>
        </p:spPr>
        <p:txBody>
          <a:bodyPr/>
          <a:lstStyle/>
          <a:p>
            <a:r>
              <a:rPr lang="nl-BE" dirty="0"/>
              <a:t>N</a:t>
            </a:r>
            <a:r>
              <a:rPr lang="en-GB" dirty="0" err="1"/>
              <a:t>ext</a:t>
            </a:r>
            <a:r>
              <a:rPr lang="en-GB" dirty="0"/>
              <a:t> step is to write the necessary CRUD transactions.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0A6D3-FDC6-40AD-9B34-C949621A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MovieRepository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F1DB0-987C-4E56-B4CB-C9EA30D8A8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8415B6-7690-C6F3-63B2-F9713E078225}"/>
              </a:ext>
            </a:extLst>
          </p:cNvPr>
          <p:cNvSpPr txBox="1"/>
          <p:nvPr/>
        </p:nvSpPr>
        <p:spPr>
          <a:xfrm>
            <a:off x="570859" y="2612181"/>
            <a:ext cx="5161280" cy="3970318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&lt;Movie&gt;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context.Movies.ToList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Insert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(Movie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4285BA8-FB65-38C7-3829-69BAD2323546}"/>
              </a:ext>
            </a:extLst>
          </p:cNvPr>
          <p:cNvSpPr txBox="1"/>
          <p:nvPr/>
        </p:nvSpPr>
        <p:spPr>
          <a:xfrm>
            <a:off x="5897877" y="2473682"/>
            <a:ext cx="6096000" cy="4247317"/>
          </a:xfrm>
          <a:prstGeom prst="rect">
            <a:avLst/>
          </a:prstGeom>
          <a:solidFill>
            <a:schemeClr val="bg1"/>
          </a:solidFill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context.Movies.Find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context.Movies.Remove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(movie);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Update(Movie obj)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61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 err="1"/>
              <a:t>Since</a:t>
            </a:r>
            <a:r>
              <a:rPr lang="nl-BE" sz="2400" dirty="0"/>
              <a:t> </a:t>
            </a:r>
            <a:r>
              <a:rPr lang="nl-BE" sz="2400" dirty="0" err="1"/>
              <a:t>only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MovieRepository</a:t>
            </a:r>
            <a:r>
              <a:rPr lang="nl-BE" sz="2400" dirty="0"/>
              <a:t> </a:t>
            </a:r>
            <a:r>
              <a:rPr lang="nl-BE" sz="2400" dirty="0" err="1"/>
              <a:t>interacts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database via EF, </a:t>
            </a:r>
            <a:r>
              <a:rPr lang="nl-BE" sz="2400" dirty="0" err="1"/>
              <a:t>you</a:t>
            </a:r>
            <a:r>
              <a:rPr lang="nl-BE" sz="2400" dirty="0"/>
              <a:t> must delete </a:t>
            </a:r>
            <a:r>
              <a:rPr lang="nl-BE" sz="2400" dirty="0" err="1"/>
              <a:t>the</a:t>
            </a:r>
            <a:r>
              <a:rPr lang="nl-BE" sz="2400" dirty="0"/>
              <a:t> EF-</a:t>
            </a:r>
            <a:r>
              <a:rPr lang="nl-BE" sz="2400" dirty="0" err="1"/>
              <a:t>reference</a:t>
            </a:r>
            <a:r>
              <a:rPr lang="nl-BE" sz="2400" dirty="0"/>
              <a:t>.  </a:t>
            </a:r>
            <a:r>
              <a:rPr lang="nl-BE" sz="2400" dirty="0" err="1"/>
              <a:t>Instead</a:t>
            </a:r>
            <a:r>
              <a:rPr lang="nl-BE" sz="2400" dirty="0"/>
              <a:t>,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add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DAL.</a:t>
            </a:r>
          </a:p>
          <a:p>
            <a:br>
              <a:rPr lang="en-US" altLang="en-US" sz="24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altLang="en-US" sz="24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altLang="en-US" sz="2400" dirty="0">
              <a:solidFill>
                <a:srgbClr val="17171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EA53C-65B3-4702-B7D1-CB9078B5E4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3A7816-8EA7-937B-AF91-C652DBE15A98}"/>
              </a:ext>
            </a:extLst>
          </p:cNvPr>
          <p:cNvSpPr txBox="1"/>
          <p:nvPr/>
        </p:nvSpPr>
        <p:spPr>
          <a:xfrm>
            <a:off x="3454399" y="3105834"/>
            <a:ext cx="5283200" cy="646331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Microsoft.EntityFrameworkCore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MvcMovie.DAL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148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2400" dirty="0"/>
              <a:t>Furthermore, the controller now declares a class variable for an object that implements the </a:t>
            </a:r>
            <a:r>
              <a:rPr lang="en-US" altLang="en-US" sz="2400" dirty="0" err="1"/>
              <a:t>IRepository</a:t>
            </a:r>
            <a:r>
              <a:rPr lang="en-US" altLang="en-US" sz="2400" dirty="0"/>
              <a:t>&lt;Movie&gt; interface instead of the </a:t>
            </a:r>
            <a:r>
              <a:rPr lang="en-US" altLang="en-US" sz="2400" dirty="0" err="1"/>
              <a:t>MovieContext</a:t>
            </a:r>
            <a:r>
              <a:rPr lang="en-US" altLang="en-US" sz="2400" dirty="0"/>
              <a:t> class.  In the constructor the </a:t>
            </a:r>
            <a:r>
              <a:rPr lang="en-US" altLang="en-US" sz="2400" dirty="0" err="1"/>
              <a:t>MovieContext</a:t>
            </a:r>
            <a:r>
              <a:rPr lang="en-US" altLang="en-US" sz="2400" dirty="0"/>
              <a:t> is passed to the repository object.</a:t>
            </a:r>
            <a:br>
              <a:rPr lang="en-US" altLang="en-US" sz="2400" dirty="0"/>
            </a:br>
            <a:r>
              <a:rPr lang="en-US" altLang="en-US" sz="2400" dirty="0"/>
              <a:t>  </a:t>
            </a:r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EA53C-65B3-4702-B7D1-CB9078B5E4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FEDFF3A-A583-415D-F822-87C83726E7A8}"/>
              </a:ext>
            </a:extLst>
          </p:cNvPr>
          <p:cNvSpPr txBox="1"/>
          <p:nvPr/>
        </p:nvSpPr>
        <p:spPr>
          <a:xfrm>
            <a:off x="2412999" y="3571240"/>
            <a:ext cx="736600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&lt;Movie&gt;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MoviesController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    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602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481D91E-FA53-06AF-A359-01C1E178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35" y="2920238"/>
            <a:ext cx="6872528" cy="3523762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1D37A5-BBE8-4AE2-95C4-76B9A1CEEF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b="1" dirty="0">
                <a:solidFill>
                  <a:srgbClr val="F04C25"/>
                </a:solidFill>
              </a:rPr>
              <a:t>Is </a:t>
            </a:r>
            <a:r>
              <a:rPr lang="nl-BE" b="1" dirty="0" err="1">
                <a:solidFill>
                  <a:srgbClr val="F04C25"/>
                </a:solidFill>
              </a:rPr>
              <a:t>only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instantiating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the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MovieRepository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enough</a:t>
            </a:r>
            <a:r>
              <a:rPr lang="nl-BE" b="1" dirty="0">
                <a:solidFill>
                  <a:srgbClr val="F04C25"/>
                </a:solidFill>
              </a:rPr>
              <a:t>?</a:t>
            </a:r>
          </a:p>
          <a:p>
            <a:pPr lvl="1"/>
            <a:r>
              <a:rPr lang="nl-BE" dirty="0"/>
              <a:t>No, in </a:t>
            </a:r>
            <a:r>
              <a:rPr lang="nl-BE" dirty="0" err="1"/>
              <a:t>the</a:t>
            </a:r>
            <a:r>
              <a:rPr lang="nl-BE" dirty="0"/>
              <a:t> controller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RatingsRepository</a:t>
            </a:r>
            <a:r>
              <a:rPr lang="nl-BE" dirty="0"/>
              <a:t> is </a:t>
            </a:r>
            <a:r>
              <a:rPr lang="nl-BE" dirty="0" err="1"/>
              <a:t>needed</a:t>
            </a:r>
            <a:r>
              <a:rPr lang="nl-BE" dirty="0"/>
              <a:t>!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D7C58-A1AE-4C9D-86E7-70D1D1C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ADE64-F6FB-4861-A4A1-4A7FE170094A}"/>
              </a:ext>
            </a:extLst>
          </p:cNvPr>
          <p:cNvSpPr/>
          <p:nvPr/>
        </p:nvSpPr>
        <p:spPr>
          <a:xfrm>
            <a:off x="5017345" y="4794768"/>
            <a:ext cx="4690073" cy="682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799B7-72CC-4B79-B6EA-1899BB02AD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1333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CDC85C-CDB9-444C-B69F-273D7219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Entity</a:t>
            </a:r>
            <a:r>
              <a:rPr lang="nl-BE" dirty="0"/>
              <a:t> Framework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608BEC-67AB-4B5B-88A3-9F1408301F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  <p:sp>
        <p:nvSpPr>
          <p:cNvPr id="5" name="Stroomdiagram: Magnetische schijf 4">
            <a:extLst>
              <a:ext uri="{FF2B5EF4-FFF2-40B4-BE49-F238E27FC236}">
                <a16:creationId xmlns:a16="http://schemas.microsoft.com/office/drawing/2014/main" id="{8CA41DEC-85C1-465D-A1BC-E3D8E5D090B2}"/>
              </a:ext>
            </a:extLst>
          </p:cNvPr>
          <p:cNvSpPr/>
          <p:nvPr/>
        </p:nvSpPr>
        <p:spPr>
          <a:xfrm>
            <a:off x="311576" y="2449595"/>
            <a:ext cx="2664296" cy="2736304"/>
          </a:xfrm>
          <a:prstGeom prst="flowChartMagneticDisk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ijdelijke aanduiding voor inhoud 6">
            <a:extLst>
              <a:ext uri="{FF2B5EF4-FFF2-40B4-BE49-F238E27FC236}">
                <a16:creationId xmlns:a16="http://schemas.microsoft.com/office/drawing/2014/main" id="{84D4C29B-5BC0-4D57-84BB-7B27D32BB8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177021"/>
              </p:ext>
            </p:extLst>
          </p:nvPr>
        </p:nvGraphicFramePr>
        <p:xfrm>
          <a:off x="612730" y="3684310"/>
          <a:ext cx="7920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">
                  <a:extLst>
                    <a:ext uri="{9D8B030D-6E8A-4147-A177-3AD203B41FA5}">
                      <a16:colId xmlns:a16="http://schemas.microsoft.com/office/drawing/2014/main" val="2474110302"/>
                    </a:ext>
                  </a:extLst>
                </a:gridCol>
                <a:gridCol w="396044">
                  <a:extLst>
                    <a:ext uri="{9D8B030D-6E8A-4147-A177-3AD203B41FA5}">
                      <a16:colId xmlns:a16="http://schemas.microsoft.com/office/drawing/2014/main" val="1270502291"/>
                    </a:ext>
                  </a:extLst>
                </a:gridCol>
              </a:tblGrid>
              <a:tr h="284089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77056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4097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757590"/>
                  </a:ext>
                </a:extLst>
              </a:tr>
            </a:tbl>
          </a:graphicData>
        </a:graphic>
      </p:graphicFrame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2FA099A8-5425-46A6-A496-13C3C8F89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22263"/>
              </p:ext>
            </p:extLst>
          </p:nvPr>
        </p:nvGraphicFramePr>
        <p:xfrm>
          <a:off x="1831625" y="3817747"/>
          <a:ext cx="7920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">
                  <a:extLst>
                    <a:ext uri="{9D8B030D-6E8A-4147-A177-3AD203B41FA5}">
                      <a16:colId xmlns:a16="http://schemas.microsoft.com/office/drawing/2014/main" val="2474110302"/>
                    </a:ext>
                  </a:extLst>
                </a:gridCol>
                <a:gridCol w="396044">
                  <a:extLst>
                    <a:ext uri="{9D8B030D-6E8A-4147-A177-3AD203B41FA5}">
                      <a16:colId xmlns:a16="http://schemas.microsoft.com/office/drawing/2014/main" val="1270502291"/>
                    </a:ext>
                  </a:extLst>
                </a:gridCol>
              </a:tblGrid>
              <a:tr h="284089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77056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4097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757590"/>
                  </a:ext>
                </a:extLst>
              </a:tr>
            </a:tbl>
          </a:graphicData>
        </a:graphic>
      </p:graphicFrame>
      <p:sp>
        <p:nvSpPr>
          <p:cNvPr id="8" name="Rechthoek: ezelsoor 7">
            <a:extLst>
              <a:ext uri="{FF2B5EF4-FFF2-40B4-BE49-F238E27FC236}">
                <a16:creationId xmlns:a16="http://schemas.microsoft.com/office/drawing/2014/main" id="{885396EE-7A40-4018-906A-723ACF3D501C}"/>
              </a:ext>
            </a:extLst>
          </p:cNvPr>
          <p:cNvSpPr/>
          <p:nvPr/>
        </p:nvSpPr>
        <p:spPr>
          <a:xfrm>
            <a:off x="6407656" y="2409868"/>
            <a:ext cx="2880320" cy="3312368"/>
          </a:xfrm>
          <a:prstGeom prst="foldedCorne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Stroomdiagram: Meerdere documenten 8">
            <a:extLst>
              <a:ext uri="{FF2B5EF4-FFF2-40B4-BE49-F238E27FC236}">
                <a16:creationId xmlns:a16="http://schemas.microsoft.com/office/drawing/2014/main" id="{C78995C8-5015-4E66-AF1D-980D08B6DCB2}"/>
              </a:ext>
            </a:extLst>
          </p:cNvPr>
          <p:cNvSpPr/>
          <p:nvPr/>
        </p:nvSpPr>
        <p:spPr>
          <a:xfrm>
            <a:off x="6911712" y="2913924"/>
            <a:ext cx="864096" cy="1152128"/>
          </a:xfrm>
          <a:prstGeom prst="flowChartMulti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Stroomdiagram: Meerdere documenten 9">
            <a:extLst>
              <a:ext uri="{FF2B5EF4-FFF2-40B4-BE49-F238E27FC236}">
                <a16:creationId xmlns:a16="http://schemas.microsoft.com/office/drawing/2014/main" id="{E65AB795-0DB7-4389-AB49-4FE47125DADE}"/>
              </a:ext>
            </a:extLst>
          </p:cNvPr>
          <p:cNvSpPr/>
          <p:nvPr/>
        </p:nvSpPr>
        <p:spPr>
          <a:xfrm>
            <a:off x="7855998" y="4282076"/>
            <a:ext cx="864096" cy="1152128"/>
          </a:xfrm>
          <a:prstGeom prst="flowChartMulti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806F7AD-EE75-4A44-A65A-4D8C10A40AFD}"/>
              </a:ext>
            </a:extLst>
          </p:cNvPr>
          <p:cNvSpPr/>
          <p:nvPr/>
        </p:nvSpPr>
        <p:spPr>
          <a:xfrm>
            <a:off x="1008774" y="1809391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Database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42449E2-F200-465B-9BE4-753A8A8F4EDA}"/>
              </a:ext>
            </a:extLst>
          </p:cNvPr>
          <p:cNvSpPr/>
          <p:nvPr/>
        </p:nvSpPr>
        <p:spPr>
          <a:xfrm>
            <a:off x="6924834" y="1809391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/>
              <a:t>MovieContext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F7803E3-6D3D-44B5-80DB-128E8577352F}"/>
              </a:ext>
            </a:extLst>
          </p:cNvPr>
          <p:cNvSpPr/>
          <p:nvPr/>
        </p:nvSpPr>
        <p:spPr>
          <a:xfrm>
            <a:off x="7798800" y="3863618"/>
            <a:ext cx="1044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Ratings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3144DBF-22C3-45BE-A921-31D389045DDA}"/>
              </a:ext>
            </a:extLst>
          </p:cNvPr>
          <p:cNvSpPr/>
          <p:nvPr/>
        </p:nvSpPr>
        <p:spPr>
          <a:xfrm>
            <a:off x="6911712" y="2491135"/>
            <a:ext cx="974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Movies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56BC5C5-D5EA-450D-B468-FE8EBACCEA37}"/>
              </a:ext>
            </a:extLst>
          </p:cNvPr>
          <p:cNvSpPr/>
          <p:nvPr/>
        </p:nvSpPr>
        <p:spPr>
          <a:xfrm>
            <a:off x="507614" y="3305322"/>
            <a:ext cx="85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Movie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A2357980-8F5A-4B1E-9642-A79153FC6DA8}"/>
              </a:ext>
            </a:extLst>
          </p:cNvPr>
          <p:cNvSpPr/>
          <p:nvPr/>
        </p:nvSpPr>
        <p:spPr>
          <a:xfrm>
            <a:off x="1712734" y="3448415"/>
            <a:ext cx="92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Rating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FF7F4FE-C8B2-4161-83E7-2523E955CE83}"/>
              </a:ext>
            </a:extLst>
          </p:cNvPr>
          <p:cNvCxnSpPr/>
          <p:nvPr/>
        </p:nvCxnSpPr>
        <p:spPr>
          <a:xfrm>
            <a:off x="3243343" y="3775372"/>
            <a:ext cx="288032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00CDD1A9-1846-4875-BD29-38331DCE8CE7}"/>
              </a:ext>
            </a:extLst>
          </p:cNvPr>
          <p:cNvSpPr/>
          <p:nvPr/>
        </p:nvSpPr>
        <p:spPr>
          <a:xfrm>
            <a:off x="3293589" y="3301914"/>
            <a:ext cx="2872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Select … </a:t>
            </a:r>
            <a:r>
              <a:rPr lang="nl-BE" dirty="0" err="1"/>
              <a:t>from</a:t>
            </a:r>
            <a:r>
              <a:rPr lang="nl-BE" dirty="0"/>
              <a:t> Movie …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5375C66-6445-431D-AF5C-CDDC9C8A9405}"/>
              </a:ext>
            </a:extLst>
          </p:cNvPr>
          <p:cNvCxnSpPr/>
          <p:nvPr/>
        </p:nvCxnSpPr>
        <p:spPr>
          <a:xfrm>
            <a:off x="3217101" y="4066052"/>
            <a:ext cx="2880320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192DDA32-C3BC-4214-9AF0-2D1D4F0B32DB}"/>
              </a:ext>
            </a:extLst>
          </p:cNvPr>
          <p:cNvSpPr/>
          <p:nvPr/>
        </p:nvSpPr>
        <p:spPr>
          <a:xfrm>
            <a:off x="3353811" y="4146451"/>
            <a:ext cx="25586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/>
              <a:t>Insert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Movie …</a:t>
            </a:r>
          </a:p>
          <a:p>
            <a:r>
              <a:rPr lang="fr-BE" dirty="0"/>
              <a:t>U</a:t>
            </a:r>
            <a:r>
              <a:rPr lang="nl-BE" dirty="0" err="1"/>
              <a:t>pdate</a:t>
            </a:r>
            <a:r>
              <a:rPr lang="nl-BE" dirty="0"/>
              <a:t> Movie Set …</a:t>
            </a:r>
          </a:p>
          <a:p>
            <a:r>
              <a:rPr lang="fr-BE" dirty="0"/>
              <a:t>D</a:t>
            </a:r>
            <a:r>
              <a:rPr lang="nl-BE" dirty="0" err="1"/>
              <a:t>elete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Movie…</a:t>
            </a:r>
          </a:p>
        </p:txBody>
      </p:sp>
      <p:sp>
        <p:nvSpPr>
          <p:cNvPr id="21" name="Rechthoek: met één afgeschuinde hoek 20">
            <a:extLst>
              <a:ext uri="{FF2B5EF4-FFF2-40B4-BE49-F238E27FC236}">
                <a16:creationId xmlns:a16="http://schemas.microsoft.com/office/drawing/2014/main" id="{ADD4AAD3-3886-4E20-B555-E29299A1F9E6}"/>
              </a:ext>
            </a:extLst>
          </p:cNvPr>
          <p:cNvSpPr/>
          <p:nvPr/>
        </p:nvSpPr>
        <p:spPr>
          <a:xfrm>
            <a:off x="10246406" y="3170706"/>
            <a:ext cx="1633858" cy="153862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Application (Controller)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3358C7EA-6438-4F41-BE40-E632A120C67E}"/>
              </a:ext>
            </a:extLst>
          </p:cNvPr>
          <p:cNvCxnSpPr>
            <a:cxnSpLocks/>
          </p:cNvCxnSpPr>
          <p:nvPr/>
        </p:nvCxnSpPr>
        <p:spPr>
          <a:xfrm>
            <a:off x="9444197" y="3755117"/>
            <a:ext cx="705790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C85170A-A4ED-46A3-9753-E5946BEC0948}"/>
              </a:ext>
            </a:extLst>
          </p:cNvPr>
          <p:cNvCxnSpPr>
            <a:cxnSpLocks/>
          </p:cNvCxnSpPr>
          <p:nvPr/>
        </p:nvCxnSpPr>
        <p:spPr>
          <a:xfrm>
            <a:off x="9431992" y="4045797"/>
            <a:ext cx="691753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20BD156A-12B1-4CA4-BE04-D93E1999218A}"/>
              </a:ext>
            </a:extLst>
          </p:cNvPr>
          <p:cNvSpPr/>
          <p:nvPr/>
        </p:nvSpPr>
        <p:spPr>
          <a:xfrm>
            <a:off x="2901373" y="5540253"/>
            <a:ext cx="3042227" cy="984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decide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technology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access </a:t>
            </a:r>
            <a:r>
              <a:rPr lang="nl-BE" dirty="0" err="1"/>
              <a:t>the</a:t>
            </a:r>
            <a:r>
              <a:rPr lang="nl-BE" dirty="0"/>
              <a:t> DB?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30988FB0-0B92-4D51-9871-B38FC088B769}"/>
              </a:ext>
            </a:extLst>
          </p:cNvPr>
          <p:cNvSpPr/>
          <p:nvPr/>
        </p:nvSpPr>
        <p:spPr>
          <a:xfrm>
            <a:off x="-39413" y="5722236"/>
            <a:ext cx="3042227" cy="984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re-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controllers in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B20101E4-FC4F-4A8B-9C19-D15CEF45C716}"/>
              </a:ext>
            </a:extLst>
          </p:cNvPr>
          <p:cNvSpPr/>
          <p:nvPr/>
        </p:nvSpPr>
        <p:spPr>
          <a:xfrm>
            <a:off x="8524654" y="5483330"/>
            <a:ext cx="3042227" cy="984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test </a:t>
            </a:r>
            <a:r>
              <a:rPr lang="nl-BE" dirty="0" err="1"/>
              <a:t>our</a:t>
            </a:r>
            <a:r>
              <a:rPr lang="nl-BE" dirty="0"/>
              <a:t> controller </a:t>
            </a:r>
            <a:r>
              <a:rPr lang="nl-BE" dirty="0" err="1"/>
              <a:t>methods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14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So the controller now declares 2 class variables.  One  for an object that implements the </a:t>
            </a:r>
            <a:r>
              <a:rPr lang="en-US" altLang="en-US" sz="2400" dirty="0" err="1"/>
              <a:t>IRepository</a:t>
            </a:r>
            <a:r>
              <a:rPr lang="en-US" altLang="en-US" sz="2400" dirty="0"/>
              <a:t>&lt;Movie&gt; interface and another one that implements the </a:t>
            </a:r>
            <a:r>
              <a:rPr lang="en-US" altLang="en-US" sz="2400" dirty="0" err="1"/>
              <a:t>IRepository</a:t>
            </a:r>
            <a:r>
              <a:rPr lang="en-US" altLang="en-US" sz="2400" dirty="0"/>
              <a:t>&lt;Rating&gt; interface.  In the constructor the </a:t>
            </a:r>
            <a:r>
              <a:rPr lang="en-US" altLang="en-US" sz="2400" dirty="0" err="1"/>
              <a:t>MovieContext</a:t>
            </a:r>
            <a:r>
              <a:rPr lang="en-US" altLang="en-US" sz="2400" dirty="0"/>
              <a:t> is passed to each repository object.</a:t>
            </a:r>
            <a:br>
              <a:rPr lang="en-US" altLang="en-US" sz="2400" dirty="0"/>
            </a:b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C7573-9455-4877-AB49-C116AFB98B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94308C0-E340-DB9E-0FD0-9C888338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9" y="3348375"/>
            <a:ext cx="7734300" cy="3095625"/>
          </a:xfrm>
          <a:prstGeom prst="rect">
            <a:avLst/>
          </a:prstGeom>
          <a:ln>
            <a:solidFill>
              <a:srgbClr val="2194BF"/>
            </a:solidFill>
          </a:ln>
        </p:spPr>
      </p:pic>
    </p:spTree>
    <p:extLst>
      <p:ext uri="{BB962C8B-B14F-4D97-AF65-F5344CB8AC3E}">
        <p14:creationId xmlns:p14="http://schemas.microsoft.com/office/powerpoint/2010/main" val="3444638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b="1" dirty="0" err="1">
                <a:solidFill>
                  <a:srgbClr val="F04C25"/>
                </a:solidFill>
              </a:rPr>
              <a:t>Exercise</a:t>
            </a:r>
            <a:r>
              <a:rPr lang="nl-BE" b="1" dirty="0">
                <a:solidFill>
                  <a:srgbClr val="F04C25"/>
                </a:solidFill>
              </a:rPr>
              <a:t>:</a:t>
            </a:r>
            <a:r>
              <a:rPr lang="nl-BE" dirty="0"/>
              <a:t> Next step is </a:t>
            </a:r>
            <a:r>
              <a:rPr lang="nl-BE" dirty="0" err="1"/>
              <a:t>to</a:t>
            </a:r>
            <a:r>
              <a:rPr lang="nl-BE" dirty="0"/>
              <a:t> call</a:t>
            </a:r>
            <a:r>
              <a:rPr lang="en-GB" dirty="0"/>
              <a:t> the CRUD methods in the repositories instead of the database context.</a:t>
            </a:r>
            <a:br>
              <a:rPr lang="nl-BE" sz="2400" dirty="0"/>
            </a:br>
            <a:endParaRPr lang="nl-BE" sz="24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D44812-D12F-438E-83B2-1F7ED7400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04983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E116479-CA00-6FE6-F467-85B4A562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List </a:t>
            </a:r>
            <a:r>
              <a:rPr lang="nl-BE" dirty="0" err="1"/>
              <a:t>method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B76C17-576F-F66B-8199-70CC43010F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25907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sz="2400" dirty="0" err="1"/>
              <a:t>Notice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detailspage</a:t>
            </a:r>
            <a:r>
              <a:rPr lang="nl-BE" sz="2400" dirty="0"/>
              <a:t> of a movie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entire</a:t>
            </a:r>
            <a:r>
              <a:rPr lang="nl-BE" sz="2400" dirty="0"/>
              <a:t> rating name </a:t>
            </a:r>
            <a:r>
              <a:rPr lang="nl-BE" sz="2400" dirty="0" err="1"/>
              <a:t>appears</a:t>
            </a:r>
            <a:r>
              <a:rPr lang="nl-BE" sz="2400" dirty="0"/>
              <a:t> </a:t>
            </a:r>
            <a:r>
              <a:rPr lang="nl-BE" sz="2400" dirty="0" err="1"/>
              <a:t>due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 </a:t>
            </a:r>
            <a:r>
              <a:rPr lang="nl-BE" sz="2400" dirty="0" err="1"/>
              <a:t>the</a:t>
            </a:r>
            <a:r>
              <a:rPr lang="nl-BE" sz="2400" dirty="0"/>
              <a:t> EF </a:t>
            </a:r>
            <a:r>
              <a:rPr lang="nl-BE" sz="2400" dirty="0" err="1"/>
              <a:t>Eager</a:t>
            </a:r>
            <a:r>
              <a:rPr lang="nl-BE" sz="2400" dirty="0"/>
              <a:t> </a:t>
            </a:r>
            <a:r>
              <a:rPr lang="nl-BE" sz="2400" dirty="0" err="1"/>
              <a:t>Loading</a:t>
            </a:r>
            <a:r>
              <a:rPr lang="nl-BE" sz="2400" dirty="0"/>
              <a:t> </a:t>
            </a:r>
            <a:r>
              <a:rPr lang="nl-BE" sz="2400" dirty="0" err="1"/>
              <a:t>principle</a:t>
            </a:r>
            <a:r>
              <a:rPr lang="nl-BE" sz="2400" dirty="0"/>
              <a:t>.</a:t>
            </a:r>
            <a:br>
              <a:rPr lang="nl-BE" sz="2400" dirty="0"/>
            </a:br>
            <a:endParaRPr lang="nl-BE" sz="24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Details </a:t>
            </a:r>
            <a:r>
              <a:rPr lang="nl-BE" dirty="0" err="1"/>
              <a:t>method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23FE2-6D73-4A22-9FB6-D7B46366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48" y="3218344"/>
            <a:ext cx="5600700" cy="1933575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2E0144-3333-4388-B7B3-991F525CDD42}"/>
              </a:ext>
            </a:extLst>
          </p:cNvPr>
          <p:cNvSpPr/>
          <p:nvPr/>
        </p:nvSpPr>
        <p:spPr>
          <a:xfrm>
            <a:off x="2325533" y="3860278"/>
            <a:ext cx="2923674" cy="324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9C8ED-BE3D-4E61-A484-72EFD5D2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453" y="2935875"/>
            <a:ext cx="2924927" cy="24985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698506-4C19-4DA3-9821-525817810F5C}"/>
              </a:ext>
            </a:extLst>
          </p:cNvPr>
          <p:cNvSpPr/>
          <p:nvPr/>
        </p:nvSpPr>
        <p:spPr>
          <a:xfrm>
            <a:off x="7390827" y="5013986"/>
            <a:ext cx="1913022" cy="609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D44812-D12F-438E-83B2-1F7ED7400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050265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Now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this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EF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Eager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Loading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must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be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accomplished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in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the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repository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</a:t>
            </a:r>
            <a:endParaRPr lang="en-GB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Details </a:t>
            </a:r>
            <a:r>
              <a:rPr lang="nl-BE" dirty="0" err="1"/>
              <a:t>method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721DC-2F5D-4BCA-9B59-56A793E045DF}"/>
              </a:ext>
            </a:extLst>
          </p:cNvPr>
          <p:cNvSpPr txBox="1"/>
          <p:nvPr/>
        </p:nvSpPr>
        <p:spPr>
          <a:xfrm>
            <a:off x="663347" y="4701287"/>
            <a:ext cx="334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In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MovieController</a:t>
            </a:r>
            <a:endParaRPr lang="en-GB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74EEF-38F8-4C33-9E61-C241E741F12D}"/>
              </a:ext>
            </a:extLst>
          </p:cNvPr>
          <p:cNvSpPr txBox="1"/>
          <p:nvPr/>
        </p:nvSpPr>
        <p:spPr>
          <a:xfrm>
            <a:off x="663347" y="266335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In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MovieRepository</a:t>
            </a:r>
            <a:endParaRPr lang="en-GB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57530-6C8D-4415-9360-54777F0FA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34</a:t>
            </a:fld>
            <a:endParaRPr lang="nl-BE" sz="1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DFB8F76-3547-411A-B55B-B07A0F3735E9}"/>
              </a:ext>
            </a:extLst>
          </p:cNvPr>
          <p:cNvSpPr/>
          <p:nvPr/>
        </p:nvSpPr>
        <p:spPr>
          <a:xfrm>
            <a:off x="6309734" y="3387227"/>
            <a:ext cx="5323466" cy="868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A71E438-88CD-9FDB-FFBC-0871422680AA}"/>
              </a:ext>
            </a:extLst>
          </p:cNvPr>
          <p:cNvSpPr txBox="1"/>
          <p:nvPr/>
        </p:nvSpPr>
        <p:spPr>
          <a:xfrm>
            <a:off x="4258484" y="2663353"/>
            <a:ext cx="768096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.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Include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m.Rating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.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SingleOrDefault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m.MovieID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ED04CC0-7C16-E500-DF12-74930723DF75}"/>
              </a:ext>
            </a:extLst>
          </p:cNvPr>
          <p:cNvSpPr txBox="1"/>
          <p:nvPr/>
        </p:nvSpPr>
        <p:spPr>
          <a:xfrm>
            <a:off x="4258484" y="4701287"/>
            <a:ext cx="7026175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Details(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movieRepository.GetByID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View(movie);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533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E54EB-8682-413C-92E6-10AC6FE1D8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functions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. The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is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calls </a:t>
            </a:r>
            <a:r>
              <a:rPr lang="nl-BE" dirty="0" err="1"/>
              <a:t>both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transactions.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9BC2A-7E0A-4AD4-BBBA-F0EE7B71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 </a:t>
            </a:r>
            <a:r>
              <a:rPr lang="nl-BE" dirty="0" err="1"/>
              <a:t>AllMovies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54D95-7042-4ECC-8C45-29ADF0DA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11" y="3528998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BF9B7-167C-4445-9FB3-1644FB350B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562029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FA8851-64FF-4850-BE80-70DDF478FB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04C25"/>
                </a:solidFill>
              </a:rPr>
              <a:t>Next week, We'll do even better than this!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26A72-46E6-4024-84F4-ECBFBD81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of a </a:t>
            </a:r>
            <a:r>
              <a:rPr lang="nl-BE" dirty="0" err="1"/>
              <a:t>generic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07F2C-C849-4182-B5ED-A804059064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91243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6503437" cy="4886034"/>
          </a:xfrm>
        </p:spPr>
        <p:txBody>
          <a:bodyPr>
            <a:normAutofit/>
          </a:bodyPr>
          <a:lstStyle/>
          <a:p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MVC, we </a:t>
            </a:r>
            <a:r>
              <a:rPr lang="nl-BE" sz="2400" dirty="0" err="1"/>
              <a:t>used</a:t>
            </a:r>
            <a:r>
              <a:rPr lang="nl-BE" sz="2400" dirty="0"/>
              <a:t> </a:t>
            </a:r>
            <a:r>
              <a:rPr lang="nl-BE" sz="2400" dirty="0">
                <a:solidFill>
                  <a:schemeClr val="accent1"/>
                </a:solidFill>
              </a:rPr>
              <a:t>no </a:t>
            </a:r>
            <a:r>
              <a:rPr lang="nl-BE" sz="2400" dirty="0" err="1">
                <a:solidFill>
                  <a:schemeClr val="accent1"/>
                </a:solidFill>
              </a:rPr>
              <a:t>repository</a:t>
            </a:r>
            <a:r>
              <a:rPr lang="nl-BE" sz="2400" dirty="0"/>
              <a:t>.</a:t>
            </a:r>
            <a:endParaRPr lang="en-GB" sz="2400" dirty="0"/>
          </a:p>
          <a:p>
            <a:endParaRPr lang="nl-BE" sz="2400" dirty="0"/>
          </a:p>
          <a:p>
            <a:r>
              <a:rPr lang="nl-BE" sz="2400" dirty="0"/>
              <a:t>In </a:t>
            </a:r>
            <a:r>
              <a:rPr lang="nl-BE" sz="2400" u="sng" dirty="0" err="1"/>
              <a:t>this</a:t>
            </a:r>
            <a:r>
              <a:rPr lang="nl-BE" sz="2400" u="sng" dirty="0"/>
              <a:t> </a:t>
            </a:r>
            <a:r>
              <a:rPr lang="nl-BE" sz="2400" u="sng" dirty="0" err="1"/>
              <a:t>chapter</a:t>
            </a:r>
            <a:r>
              <a:rPr lang="nl-BE" sz="2400" u="sng" dirty="0"/>
              <a:t> </a:t>
            </a:r>
            <a:r>
              <a:rPr lang="nl-BE" sz="2400" dirty="0"/>
              <a:t>we </a:t>
            </a:r>
            <a:r>
              <a:rPr lang="nl-BE" sz="2400" dirty="0" err="1"/>
              <a:t>create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</a:t>
            </a:r>
            <a:r>
              <a:rPr lang="nl-BE" sz="2400" dirty="0" err="1"/>
              <a:t>layer</a:t>
            </a:r>
            <a:r>
              <a:rPr lang="nl-BE" sz="2400" dirty="0"/>
              <a:t> </a:t>
            </a:r>
            <a:r>
              <a:rPr lang="nl-BE" sz="2400" dirty="0" err="1"/>
              <a:t>called</a:t>
            </a:r>
            <a:r>
              <a:rPr lang="nl-BE" sz="2400" dirty="0"/>
              <a:t> a </a:t>
            </a:r>
            <a:r>
              <a:rPr lang="nl-BE" sz="2400" b="1" dirty="0" err="1">
                <a:solidFill>
                  <a:srgbClr val="F04C25"/>
                </a:solidFill>
              </a:rPr>
              <a:t>Repository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which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encapsulates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the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>
                <a:solidFill>
                  <a:srgbClr val="2194BF"/>
                </a:solidFill>
              </a:rPr>
              <a:t>D</a:t>
            </a:r>
            <a:r>
              <a:rPr lang="nl-BE" sz="2400" dirty="0">
                <a:solidFill>
                  <a:schemeClr val="tx1"/>
                </a:solidFill>
              </a:rPr>
              <a:t>ata </a:t>
            </a:r>
            <a:r>
              <a:rPr lang="nl-BE" sz="2400" dirty="0">
                <a:solidFill>
                  <a:srgbClr val="2194BF"/>
                </a:solidFill>
              </a:rPr>
              <a:t>A</a:t>
            </a:r>
            <a:r>
              <a:rPr lang="nl-BE" sz="2400" dirty="0">
                <a:solidFill>
                  <a:schemeClr val="tx1"/>
                </a:solidFill>
              </a:rPr>
              <a:t>ccess </a:t>
            </a:r>
            <a:r>
              <a:rPr lang="nl-BE" sz="2400" dirty="0" err="1">
                <a:solidFill>
                  <a:srgbClr val="2194BF"/>
                </a:solidFill>
              </a:rPr>
              <a:t>L</a:t>
            </a:r>
            <a:r>
              <a:rPr lang="nl-BE" sz="2400" dirty="0" err="1">
                <a:solidFill>
                  <a:schemeClr val="tx1"/>
                </a:solidFill>
              </a:rPr>
              <a:t>ayer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  <a:br>
              <a:rPr lang="nl-BE" sz="2400" dirty="0"/>
            </a:br>
            <a:br>
              <a:rPr lang="nl-BE" sz="2400" dirty="0"/>
            </a:br>
            <a:r>
              <a:rPr lang="nl-BE" sz="2400" u="sng" dirty="0"/>
              <a:t>Next </a:t>
            </a:r>
            <a:r>
              <a:rPr lang="nl-BE" sz="2400" u="sng" dirty="0" err="1"/>
              <a:t>chapter</a:t>
            </a:r>
            <a:r>
              <a:rPr lang="nl-BE" sz="2400" u="sng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solidFill>
                  <a:schemeClr val="accent1"/>
                </a:solidFill>
              </a:rPr>
              <a:t>Unit Of </a:t>
            </a:r>
            <a:r>
              <a:rPr lang="nl-BE" sz="2400" b="1" dirty="0" err="1">
                <a:solidFill>
                  <a:schemeClr val="accent1"/>
                </a:solidFill>
              </a:rPr>
              <a:t>Work</a:t>
            </a:r>
            <a:r>
              <a:rPr lang="nl-BE" sz="2400" dirty="0"/>
              <a:t> </a:t>
            </a:r>
            <a:r>
              <a:rPr lang="nl-BE" sz="2400" dirty="0" err="1"/>
              <a:t>pattern</a:t>
            </a:r>
            <a:r>
              <a:rPr lang="nl-BE" sz="2400" dirty="0"/>
              <a:t> is </a:t>
            </a:r>
            <a:r>
              <a:rPr lang="nl-BE" sz="2400" dirty="0" err="1"/>
              <a:t>explained</a:t>
            </a:r>
            <a:r>
              <a:rPr lang="nl-BE" sz="2400" dirty="0"/>
              <a:t> </a:t>
            </a:r>
            <a:r>
              <a:rPr lang="nl-BE" sz="2400" dirty="0" err="1"/>
              <a:t>which</a:t>
            </a:r>
            <a:r>
              <a:rPr lang="nl-BE" sz="2400" dirty="0"/>
              <a:t> let </a:t>
            </a:r>
            <a:r>
              <a:rPr lang="nl-BE" sz="2400" dirty="0" err="1"/>
              <a:t>us</a:t>
            </a:r>
            <a:r>
              <a:rPr lang="nl-BE" sz="2400" dirty="0"/>
              <a:t> </a:t>
            </a:r>
            <a:r>
              <a:rPr lang="nl-BE" sz="2400" dirty="0" err="1"/>
              <a:t>work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>
                <a:solidFill>
                  <a:srgbClr val="2194BF"/>
                </a:solidFill>
              </a:rPr>
              <a:t>transactions</a:t>
            </a:r>
            <a:r>
              <a:rPr lang="nl-BE" sz="2400" dirty="0"/>
              <a:t>. 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3 approaches </a:t>
            </a:r>
            <a:r>
              <a:rPr lang="nl-BE" dirty="0" err="1"/>
              <a:t>for</a:t>
            </a:r>
            <a:r>
              <a:rPr lang="nl-BE" dirty="0"/>
              <a:t> data access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7C566E-381A-45C7-A3FD-F59FF5A5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9"/>
          <a:stretch/>
        </p:blipFill>
        <p:spPr>
          <a:xfrm>
            <a:off x="6503437" y="2005732"/>
            <a:ext cx="5137663" cy="4316050"/>
          </a:xfrm>
          <a:prstGeom prst="rect">
            <a:avLst/>
          </a:prstGeom>
        </p:spPr>
      </p:pic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BE6DF-2890-45B5-86E1-8D3506C7E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9CA4C55-C8C7-177F-A596-63FB39A87ECF}"/>
              </a:ext>
            </a:extLst>
          </p:cNvPr>
          <p:cNvSpPr/>
          <p:nvPr/>
        </p:nvSpPr>
        <p:spPr>
          <a:xfrm>
            <a:off x="8125428" y="1805651"/>
            <a:ext cx="1666754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C7C822A-A400-A3FC-79AB-0E72685F7BEC}"/>
              </a:ext>
            </a:extLst>
          </p:cNvPr>
          <p:cNvSpPr/>
          <p:nvPr/>
        </p:nvSpPr>
        <p:spPr>
          <a:xfrm>
            <a:off x="9792182" y="1928170"/>
            <a:ext cx="1848918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98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Almost all pages in a </a:t>
            </a:r>
            <a:r>
              <a:rPr lang="en-GB" sz="2400" dirty="0" err="1"/>
              <a:t>webapplication</a:t>
            </a:r>
            <a:r>
              <a:rPr lang="en-GB" sz="2400" dirty="0"/>
              <a:t> interact with a database system. </a:t>
            </a:r>
            <a:r>
              <a:rPr lang="nl-BE" sz="2400" dirty="0"/>
              <a:t>.Net </a:t>
            </a:r>
            <a:r>
              <a:rPr lang="nl-BE" sz="2400" dirty="0" err="1"/>
              <a:t>developers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F04C25"/>
                </a:solidFill>
              </a:rPr>
              <a:t>ORM</a:t>
            </a:r>
            <a:r>
              <a:rPr lang="nl-BE" sz="2400" dirty="0"/>
              <a:t> tools like </a:t>
            </a:r>
            <a:r>
              <a:rPr lang="nl-BE" sz="2400" dirty="0" err="1"/>
              <a:t>Entity</a:t>
            </a:r>
            <a:r>
              <a:rPr lang="nl-BE" sz="2400" dirty="0"/>
              <a:t> Framework or Dapper </a:t>
            </a:r>
            <a:r>
              <a:rPr lang="nl-BE" sz="2400" dirty="0" err="1"/>
              <a:t>to</a:t>
            </a:r>
            <a:r>
              <a:rPr lang="nl-BE" sz="2400" dirty="0"/>
              <a:t> access these databases </a:t>
            </a:r>
            <a:r>
              <a:rPr lang="nl-BE" sz="2400" dirty="0" err="1"/>
              <a:t>smoothly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efficiently</a:t>
            </a:r>
            <a:r>
              <a:rPr lang="nl-BE" sz="2400" dirty="0"/>
              <a:t>.</a:t>
            </a:r>
            <a:br>
              <a:rPr lang="nl-BE" sz="2400" dirty="0">
                <a:solidFill>
                  <a:srgbClr val="F04C25"/>
                </a:solidFill>
              </a:rPr>
            </a:br>
            <a:endParaRPr lang="nl-BE" sz="2400" dirty="0">
              <a:solidFill>
                <a:srgbClr val="F04C25"/>
              </a:solidFill>
            </a:endParaRPr>
          </a:p>
          <a:p>
            <a:r>
              <a:rPr lang="nl-BE" sz="2400" dirty="0"/>
              <a:t>BUT </a:t>
            </a:r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not</a:t>
            </a:r>
            <a:r>
              <a:rPr lang="nl-BE" sz="2400" dirty="0"/>
              <a:t> </a:t>
            </a:r>
            <a:r>
              <a:rPr lang="nl-BE" sz="2400" dirty="0" err="1"/>
              <a:t>enough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write</a:t>
            </a:r>
            <a:r>
              <a:rPr lang="nl-BE" sz="2400" dirty="0"/>
              <a:t> state-of-</a:t>
            </a:r>
            <a:r>
              <a:rPr lang="nl-BE" sz="2400" dirty="0" err="1"/>
              <a:t>the</a:t>
            </a:r>
            <a:r>
              <a:rPr lang="nl-BE" sz="2400" dirty="0"/>
              <a:t>-art code. The concern is </a:t>
            </a:r>
            <a:r>
              <a:rPr lang="nl-BE" sz="2400" u="sng" dirty="0" err="1"/>
              <a:t>how</a:t>
            </a:r>
            <a:r>
              <a:rPr lang="nl-BE" sz="2400" u="sng" dirty="0"/>
              <a:t> </a:t>
            </a:r>
            <a:r>
              <a:rPr lang="nl-BE" sz="2400" u="sng" dirty="0" err="1"/>
              <a:t>to</a:t>
            </a:r>
            <a:r>
              <a:rPr lang="nl-BE" sz="2400" u="sng" dirty="0"/>
              <a:t> </a:t>
            </a:r>
            <a:r>
              <a:rPr lang="nl-BE" sz="2400" u="sng" dirty="0" err="1"/>
              <a:t>use</a:t>
            </a:r>
            <a:r>
              <a:rPr lang="nl-BE" sz="2400" u="sng" dirty="0"/>
              <a:t> these ORM tools </a:t>
            </a:r>
            <a:r>
              <a:rPr lang="nl-BE" sz="2400" u="sng" dirty="0" err="1"/>
              <a:t>to</a:t>
            </a:r>
            <a:r>
              <a:rPr lang="nl-BE" sz="2400" u="sng" dirty="0"/>
              <a:t> </a:t>
            </a:r>
            <a:r>
              <a:rPr lang="nl-BE" sz="2400" u="sng" dirty="0" err="1"/>
              <a:t>write</a:t>
            </a:r>
            <a:r>
              <a:rPr lang="nl-BE" sz="2400" u="sng" dirty="0"/>
              <a:t> code </a:t>
            </a:r>
            <a:r>
              <a:rPr lang="nl-BE" sz="2400" u="sng" dirty="0" err="1"/>
              <a:t>that</a:t>
            </a:r>
            <a:r>
              <a:rPr lang="nl-BE" sz="2400" u="sng" dirty="0"/>
              <a:t> is </a:t>
            </a:r>
          </a:p>
          <a:p>
            <a:pPr lvl="1"/>
            <a:r>
              <a:rPr lang="nl-BE" sz="2400" dirty="0" err="1"/>
              <a:t>reusable</a:t>
            </a:r>
            <a:endParaRPr lang="nl-BE" sz="2400" dirty="0"/>
          </a:p>
          <a:p>
            <a:pPr lvl="1"/>
            <a:r>
              <a:rPr lang="nl-BE" sz="2400" dirty="0" err="1"/>
              <a:t>maintainable</a:t>
            </a:r>
            <a:endParaRPr lang="nl-BE" sz="2400" dirty="0"/>
          </a:p>
          <a:p>
            <a:pPr lvl="1"/>
            <a:r>
              <a:rPr lang="nl-BE" sz="2400" dirty="0" err="1"/>
              <a:t>readable</a:t>
            </a:r>
            <a:endParaRPr lang="nl-BE" sz="2400" dirty="0"/>
          </a:p>
          <a:p>
            <a:pPr lvl="1"/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above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testable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were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design </a:t>
            </a:r>
            <a:r>
              <a:rPr lang="nl-BE" sz="2400" b="1" dirty="0" err="1">
                <a:solidFill>
                  <a:srgbClr val="009CAB"/>
                </a:solidFill>
              </a:rPr>
              <a:t>patterns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/>
              <a:t>focus on.  The </a:t>
            </a:r>
            <a:r>
              <a:rPr lang="nl-BE" sz="2400" b="1" dirty="0" err="1">
                <a:solidFill>
                  <a:srgbClr val="009CAB"/>
                </a:solidFill>
              </a:rPr>
              <a:t>repository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unit of </a:t>
            </a:r>
            <a:r>
              <a:rPr lang="nl-BE" sz="2400" b="1" dirty="0" err="1">
                <a:solidFill>
                  <a:srgbClr val="009CAB"/>
                </a:solidFill>
              </a:rPr>
              <a:t>work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b="1" dirty="0" err="1">
                <a:solidFill>
                  <a:srgbClr val="009CAB"/>
                </a:solidFill>
              </a:rPr>
              <a:t>pattern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 err="1"/>
              <a:t>try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solve</a:t>
            </a:r>
            <a:r>
              <a:rPr lang="nl-BE" sz="2400" dirty="0"/>
              <a:t> common </a:t>
            </a:r>
            <a:r>
              <a:rPr lang="nl-BE" sz="2400" dirty="0" err="1"/>
              <a:t>problems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database access </a:t>
            </a:r>
            <a:r>
              <a:rPr lang="nl-BE" sz="2400" dirty="0" err="1"/>
              <a:t>and</a:t>
            </a:r>
            <a:r>
              <a:rPr lang="nl-BE" sz="2400" dirty="0"/>
              <a:t> business logic transactions.</a:t>
            </a:r>
          </a:p>
          <a:p>
            <a:pPr marL="457200" lvl="1" indent="0">
              <a:buNone/>
            </a:pPr>
            <a:endParaRPr lang="nl-BE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way </a:t>
            </a:r>
            <a:r>
              <a:rPr lang="nl-BE" dirty="0" err="1"/>
              <a:t>to</a:t>
            </a:r>
            <a:r>
              <a:rPr lang="nl-BE" dirty="0"/>
              <a:t> go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3355-9B18-42F3-81E4-57B484B782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AD96A-7B98-4E83-A967-114066E46E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754154"/>
            <a:ext cx="5980922" cy="4741299"/>
          </a:xfrm>
        </p:spPr>
        <p:txBody>
          <a:bodyPr>
            <a:normAutofit/>
          </a:bodyPr>
          <a:lstStyle/>
          <a:p>
            <a:r>
              <a:rPr lang="nl-BE" sz="2400" dirty="0"/>
              <a:t>The</a:t>
            </a:r>
            <a:r>
              <a:rPr lang="nl-BE" sz="2400" dirty="0">
                <a:solidFill>
                  <a:srgbClr val="B03C5D"/>
                </a:solidFill>
              </a:rPr>
              <a:t> </a:t>
            </a:r>
            <a:r>
              <a:rPr lang="nl-BE" sz="2400" b="1" dirty="0">
                <a:solidFill>
                  <a:srgbClr val="B03C5D"/>
                </a:solidFill>
              </a:rPr>
              <a:t>controller</a:t>
            </a:r>
            <a:r>
              <a:rPr lang="nl-BE" sz="2400" dirty="0">
                <a:solidFill>
                  <a:srgbClr val="B03C5D"/>
                </a:solidFill>
              </a:rPr>
              <a:t> </a:t>
            </a:r>
            <a:r>
              <a:rPr lang="nl-BE" sz="2400" dirty="0"/>
              <a:t>(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application</a:t>
            </a:r>
            <a:r>
              <a:rPr lang="nl-BE" sz="2400" dirty="0"/>
              <a:t> </a:t>
            </a:r>
            <a:r>
              <a:rPr lang="nl-BE" sz="2400" dirty="0" err="1"/>
              <a:t>layer</a:t>
            </a:r>
            <a:r>
              <a:rPr lang="nl-BE" sz="2400" dirty="0"/>
              <a:t>) is </a:t>
            </a:r>
            <a:r>
              <a:rPr lang="nl-BE" sz="2400" b="1" dirty="0" err="1">
                <a:solidFill>
                  <a:srgbClr val="F04C25"/>
                </a:solidFill>
              </a:rPr>
              <a:t>tightly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coupled</a:t>
            </a:r>
            <a:r>
              <a:rPr lang="nl-BE" sz="2400" dirty="0">
                <a:solidFill>
                  <a:srgbClr val="F04C25"/>
                </a:solidFill>
              </a:rPr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2194BF"/>
                </a:solidFill>
              </a:rPr>
              <a:t>DAL</a:t>
            </a:r>
            <a:r>
              <a:rPr lang="nl-BE" sz="2400" dirty="0"/>
              <a:t> (Data Access </a:t>
            </a:r>
            <a:r>
              <a:rPr lang="nl-BE" sz="2400" dirty="0" err="1"/>
              <a:t>Layer</a:t>
            </a:r>
            <a:r>
              <a:rPr lang="nl-BE" sz="2400" dirty="0"/>
              <a:t>)</a:t>
            </a:r>
            <a:br>
              <a:rPr lang="nl-BE" sz="2400" dirty="0"/>
            </a:br>
            <a:br>
              <a:rPr lang="nl-BE" sz="2400" dirty="0"/>
            </a:br>
            <a:r>
              <a:rPr lang="nl-BE" sz="2400" b="1" dirty="0" err="1">
                <a:solidFill>
                  <a:srgbClr val="F04C25"/>
                </a:solidFill>
              </a:rPr>
              <a:t>Testing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controller is more </a:t>
            </a:r>
            <a:r>
              <a:rPr lang="nl-BE" sz="2400" b="1" dirty="0" err="1">
                <a:solidFill>
                  <a:srgbClr val="F04C25"/>
                </a:solidFill>
              </a:rPr>
              <a:t>difficult</a:t>
            </a:r>
            <a:r>
              <a:rPr lang="nl-BE" sz="2400" dirty="0"/>
              <a:t> </a:t>
            </a:r>
            <a:r>
              <a:rPr lang="nl-BE" sz="2400" dirty="0" err="1"/>
              <a:t>while</a:t>
            </a:r>
            <a:r>
              <a:rPr lang="nl-BE" sz="2400" dirty="0"/>
              <a:t> tests </a:t>
            </a:r>
            <a:r>
              <a:rPr lang="nl-BE" sz="2400" dirty="0" err="1"/>
              <a:t>differ</a:t>
            </a:r>
            <a:r>
              <a:rPr lang="nl-BE" sz="2400" dirty="0"/>
              <a:t> </a:t>
            </a:r>
            <a:r>
              <a:rPr lang="nl-BE" sz="2400" dirty="0" err="1"/>
              <a:t>depending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ORM </a:t>
            </a:r>
            <a:r>
              <a:rPr lang="nl-BE" sz="2400" dirty="0" err="1"/>
              <a:t>used</a:t>
            </a:r>
            <a:r>
              <a:rPr lang="nl-BE" sz="2400" dirty="0"/>
              <a:t>.</a:t>
            </a:r>
          </a:p>
          <a:p>
            <a:endParaRPr lang="nl-BE" sz="2400" dirty="0"/>
          </a:p>
          <a:p>
            <a:r>
              <a:rPr lang="nl-BE" sz="2400" b="1" dirty="0">
                <a:solidFill>
                  <a:srgbClr val="F04C25"/>
                </a:solidFill>
              </a:rPr>
              <a:t>Hard </a:t>
            </a:r>
            <a:r>
              <a:rPr lang="nl-BE" sz="2400" b="1" dirty="0" err="1">
                <a:solidFill>
                  <a:srgbClr val="F04C25"/>
                </a:solidFill>
              </a:rPr>
              <a:t>to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extend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model </a:t>
            </a:r>
            <a:r>
              <a:rPr lang="nl-BE" sz="2400" dirty="0" err="1"/>
              <a:t>entities</a:t>
            </a:r>
            <a:r>
              <a:rPr lang="nl-BE" sz="2400" dirty="0"/>
              <a:t> (</a:t>
            </a:r>
            <a:r>
              <a:rPr lang="nl-BE" sz="2400" dirty="0" err="1"/>
              <a:t>cfr</a:t>
            </a:r>
            <a:r>
              <a:rPr lang="nl-BE" sz="2400" dirty="0"/>
              <a:t>. </a:t>
            </a:r>
            <a:r>
              <a:rPr lang="nl-BE" sz="2400" dirty="0" err="1"/>
              <a:t>shoppingcart</a:t>
            </a:r>
            <a:r>
              <a:rPr lang="nl-BE" sz="2400" dirty="0"/>
              <a:t>).</a:t>
            </a:r>
          </a:p>
          <a:p>
            <a:endParaRPr lang="nl-BE" sz="2400" dirty="0"/>
          </a:p>
          <a:p>
            <a:pPr lvl="1"/>
            <a:r>
              <a:rPr lang="nl-BE" sz="2400" dirty="0"/>
              <a:t>Course ASP.NET MVC</a:t>
            </a:r>
          </a:p>
          <a:p>
            <a:endParaRPr lang="nl-BE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98DFC-5A7C-4F7D-8AC7-8607747C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E922DA4-CABC-4A94-BE7E-8F5EB5924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6584404-7234-48DF-BD37-E97A0D9E24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6598B1-90B5-4671-83B0-ACD27CF9F150}"/>
              </a:ext>
            </a:extLst>
          </p:cNvPr>
          <p:cNvGrpSpPr/>
          <p:nvPr/>
        </p:nvGrpSpPr>
        <p:grpSpPr>
          <a:xfrm>
            <a:off x="5234084" y="2028180"/>
            <a:ext cx="6724650" cy="3876003"/>
            <a:chOff x="5271407" y="2121486"/>
            <a:chExt cx="6724650" cy="38760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B5BD79-2C18-4BA1-B553-2BE41CD6B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459"/>
            <a:stretch/>
          </p:blipFill>
          <p:spPr>
            <a:xfrm>
              <a:off x="5271407" y="2121486"/>
              <a:ext cx="6724650" cy="3876003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7753D9A-D4B9-4EE2-BAA7-6DCF0817912E}"/>
                </a:ext>
              </a:extLst>
            </p:cNvPr>
            <p:cNvSpPr/>
            <p:nvPr/>
          </p:nvSpPr>
          <p:spPr>
            <a:xfrm>
              <a:off x="6484776" y="3127291"/>
              <a:ext cx="2099388" cy="46653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/>
                <a:t>Get </a:t>
              </a:r>
              <a:r>
                <a:rPr lang="nl-BE" sz="1400" b="1" dirty="0" err="1"/>
                <a:t>all</a:t>
              </a:r>
              <a:r>
                <a:rPr lang="nl-BE" sz="1400" b="1" dirty="0"/>
                <a:t> </a:t>
              </a:r>
              <a:r>
                <a:rPr lang="nl-BE" sz="1400" b="1" dirty="0" err="1"/>
                <a:t>movies</a:t>
              </a:r>
              <a:endParaRPr lang="en-GB" sz="1400" b="1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EAA2B51-E146-4FF5-87DC-05B7B5E31BAB}"/>
                </a:ext>
              </a:extLst>
            </p:cNvPr>
            <p:cNvSpPr/>
            <p:nvPr/>
          </p:nvSpPr>
          <p:spPr>
            <a:xfrm flipH="1">
              <a:off x="8724123" y="4560784"/>
              <a:ext cx="2167618" cy="506964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 err="1"/>
                <a:t>All</a:t>
              </a:r>
              <a:r>
                <a:rPr lang="nl-BE" sz="1400" b="1" dirty="0"/>
                <a:t> movie records</a:t>
              </a:r>
              <a:endParaRPr lang="en-GB" sz="1400" b="1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7CB009C-761B-4135-9B82-0DE998251923}"/>
                </a:ext>
              </a:extLst>
            </p:cNvPr>
            <p:cNvSpPr/>
            <p:nvPr/>
          </p:nvSpPr>
          <p:spPr>
            <a:xfrm flipH="1">
              <a:off x="6450661" y="5164476"/>
              <a:ext cx="2167618" cy="506964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/>
                <a:t>Movie </a:t>
              </a:r>
              <a:r>
                <a:rPr lang="nl-BE" sz="1400" b="1" dirty="0" err="1"/>
                <a:t>entities</a:t>
              </a:r>
              <a:endParaRPr lang="en-GB" sz="1400" b="1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F9695AD-A367-4D75-8C3D-AD090FBCF693}"/>
                </a:ext>
              </a:extLst>
            </p:cNvPr>
            <p:cNvSpPr/>
            <p:nvPr/>
          </p:nvSpPr>
          <p:spPr>
            <a:xfrm>
              <a:off x="8758238" y="3703182"/>
              <a:ext cx="2099388" cy="46653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/>
                <a:t>Query </a:t>
              </a:r>
              <a:r>
                <a:rPr lang="nl-BE" sz="1400" b="1" dirty="0" err="1"/>
                <a:t>the</a:t>
              </a:r>
              <a:r>
                <a:rPr lang="nl-BE" sz="1400" b="1" dirty="0"/>
                <a:t> database</a:t>
              </a:r>
              <a:endParaRPr lang="en-GB" sz="1400" b="1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71EAF-D789-43EA-882A-A6C810DD88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72425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C7F0054-E3E4-4D2A-8CC1-C6C498D0F98C}"/>
              </a:ext>
            </a:extLst>
          </p:cNvPr>
          <p:cNvGrpSpPr/>
          <p:nvPr/>
        </p:nvGrpSpPr>
        <p:grpSpPr>
          <a:xfrm>
            <a:off x="5038531" y="2146040"/>
            <a:ext cx="7060163" cy="2989100"/>
            <a:chOff x="5131837" y="2285999"/>
            <a:chExt cx="7060163" cy="2989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E75CEA-D980-46F7-B93B-58EDC513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4" t="21193"/>
            <a:stretch/>
          </p:blipFill>
          <p:spPr>
            <a:xfrm>
              <a:off x="5131837" y="2285999"/>
              <a:ext cx="7060163" cy="29891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23E4D78-8B40-4B94-A88A-241A669EBD40}"/>
                </a:ext>
              </a:extLst>
            </p:cNvPr>
            <p:cNvSpPr/>
            <p:nvPr/>
          </p:nvSpPr>
          <p:spPr>
            <a:xfrm>
              <a:off x="5980922" y="3097763"/>
              <a:ext cx="1707500" cy="401217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/>
                <a:t>Get </a:t>
              </a:r>
              <a:r>
                <a:rPr lang="nl-BE" sz="1050" b="1" dirty="0" err="1"/>
                <a:t>all</a:t>
              </a:r>
              <a:r>
                <a:rPr lang="nl-BE" sz="1050" b="1" dirty="0"/>
                <a:t> </a:t>
              </a:r>
              <a:r>
                <a:rPr lang="nl-BE" sz="1050" b="1" dirty="0" err="1"/>
                <a:t>movies</a:t>
              </a:r>
              <a:endParaRPr lang="en-GB" sz="1050" b="1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340C557-65F9-4A5A-A8BF-5A63A5ADC1D2}"/>
                </a:ext>
              </a:extLst>
            </p:cNvPr>
            <p:cNvSpPr/>
            <p:nvPr/>
          </p:nvSpPr>
          <p:spPr>
            <a:xfrm rot="10800000" flipV="1">
              <a:off x="5980922" y="4777275"/>
              <a:ext cx="1707500" cy="41365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/>
                <a:t>Movie </a:t>
              </a:r>
              <a:r>
                <a:rPr lang="nl-BE" sz="1050" b="1" dirty="0" err="1"/>
                <a:t>objects</a:t>
              </a:r>
              <a:endParaRPr lang="en-GB" sz="1050" b="1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6B3A12B-A683-45AA-881F-49EAFC09EF50}"/>
                </a:ext>
              </a:extLst>
            </p:cNvPr>
            <p:cNvSpPr/>
            <p:nvPr/>
          </p:nvSpPr>
          <p:spPr>
            <a:xfrm rot="10800000" flipV="1">
              <a:off x="7794171" y="4454487"/>
              <a:ext cx="1707500" cy="41365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/>
                <a:t>Movie </a:t>
              </a:r>
              <a:r>
                <a:rPr lang="nl-BE" sz="1050" b="1" dirty="0" err="1"/>
                <a:t>entities</a:t>
              </a:r>
              <a:endParaRPr lang="en-GB" sz="1050" b="1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ECB344C-EC49-4375-A140-0D5705CB28F3}"/>
                </a:ext>
              </a:extLst>
            </p:cNvPr>
            <p:cNvSpPr/>
            <p:nvPr/>
          </p:nvSpPr>
          <p:spPr>
            <a:xfrm rot="10800000" flipV="1">
              <a:off x="9607420" y="4320510"/>
              <a:ext cx="1707500" cy="41365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 err="1"/>
                <a:t>All</a:t>
              </a:r>
              <a:r>
                <a:rPr lang="nl-BE" sz="1050" b="1" dirty="0"/>
                <a:t> movie records</a:t>
              </a:r>
              <a:endParaRPr lang="en-GB" sz="1050" b="1" dirty="0"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AD96A-7B98-4E83-A967-114066E46E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679509"/>
            <a:ext cx="5875172" cy="4741299"/>
          </a:xfrm>
        </p:spPr>
        <p:txBody>
          <a:bodyPr>
            <a:noAutofit/>
          </a:bodyPr>
          <a:lstStyle/>
          <a:p>
            <a:r>
              <a:rPr lang="nl-BE" sz="2400" dirty="0"/>
              <a:t>The </a:t>
            </a:r>
            <a:r>
              <a:rPr lang="nl-BE" sz="2400" b="1" dirty="0">
                <a:solidFill>
                  <a:srgbClr val="B03C5D"/>
                </a:solidFill>
              </a:rPr>
              <a:t>controller</a:t>
            </a:r>
            <a:r>
              <a:rPr lang="nl-BE" sz="2400" dirty="0"/>
              <a:t> is </a:t>
            </a:r>
            <a:r>
              <a:rPr lang="nl-BE" sz="2400" b="1" dirty="0" err="1">
                <a:solidFill>
                  <a:srgbClr val="9CBC4F"/>
                </a:solidFill>
              </a:rPr>
              <a:t>decoupled</a:t>
            </a:r>
            <a:r>
              <a:rPr lang="nl-BE" sz="2400" dirty="0"/>
              <a:t> </a:t>
            </a:r>
            <a:br>
              <a:rPr lang="nl-BE" sz="2400" dirty="0"/>
            </a:br>
            <a:r>
              <a:rPr lang="nl-BE" sz="2400" dirty="0" err="1"/>
              <a:t>from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2194BF"/>
                </a:solidFill>
              </a:rPr>
              <a:t>DAL</a:t>
            </a:r>
            <a:r>
              <a:rPr lang="nl-BE" sz="2400" dirty="0"/>
              <a:t>. A </a:t>
            </a:r>
            <a:r>
              <a:rPr lang="nl-BE" sz="2400" b="1" dirty="0" err="1">
                <a:solidFill>
                  <a:srgbClr val="9CBC4F"/>
                </a:solidFill>
              </a:rPr>
              <a:t>repository</a:t>
            </a:r>
            <a:r>
              <a:rPr lang="nl-BE" sz="2400" dirty="0"/>
              <a:t> class moves in </a:t>
            </a:r>
            <a:r>
              <a:rPr lang="nl-BE" sz="2400" dirty="0" err="1"/>
              <a:t>between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decides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ORM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. </a:t>
            </a:r>
            <a:br>
              <a:rPr lang="nl-BE" sz="2400" dirty="0"/>
            </a:br>
            <a:br>
              <a:rPr lang="nl-BE" sz="2400" dirty="0"/>
            </a:br>
            <a:r>
              <a:rPr lang="nl-BE" sz="2400" b="1" dirty="0">
                <a:solidFill>
                  <a:srgbClr val="2194BF"/>
                </a:solidFill>
              </a:rPr>
              <a:t>Model</a:t>
            </a:r>
            <a:r>
              <a:rPr lang="nl-BE" sz="2400" dirty="0"/>
              <a:t> </a:t>
            </a:r>
            <a:r>
              <a:rPr lang="nl-BE" sz="2400" dirty="0" err="1"/>
              <a:t>entities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b="1" dirty="0" err="1">
                <a:solidFill>
                  <a:srgbClr val="9CBC4F"/>
                </a:solidFill>
              </a:rPr>
              <a:t>changed</a:t>
            </a:r>
            <a:r>
              <a:rPr lang="nl-BE" sz="2400" dirty="0"/>
              <a:t> </a:t>
            </a:r>
            <a:r>
              <a:rPr lang="nl-BE" sz="2400" dirty="0" err="1"/>
              <a:t>before</a:t>
            </a:r>
            <a:r>
              <a:rPr lang="nl-BE" sz="2400" dirty="0"/>
              <a:t> </a:t>
            </a:r>
            <a:r>
              <a:rPr lang="nl-BE" sz="2400" dirty="0" err="1"/>
              <a:t>they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controller.</a:t>
            </a:r>
            <a:br>
              <a:rPr lang="nl-BE" sz="2400" dirty="0"/>
            </a:br>
            <a:br>
              <a:rPr lang="nl-BE" sz="2400" dirty="0"/>
            </a:br>
            <a:r>
              <a:rPr lang="nl-BE" sz="2400" b="1" dirty="0" err="1">
                <a:solidFill>
                  <a:srgbClr val="F04C25"/>
                </a:solidFill>
              </a:rPr>
              <a:t>Testing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controllers </a:t>
            </a:r>
            <a:r>
              <a:rPr lang="nl-BE" sz="2400" dirty="0" err="1"/>
              <a:t>becomes</a:t>
            </a:r>
            <a:r>
              <a:rPr lang="nl-BE" sz="2400" dirty="0"/>
              <a:t> more </a:t>
            </a:r>
            <a:r>
              <a:rPr lang="nl-BE" sz="2400" dirty="0" err="1"/>
              <a:t>easily</a:t>
            </a:r>
            <a:r>
              <a:rPr lang="nl-BE" sz="2400" dirty="0"/>
              <a:t>.</a:t>
            </a:r>
            <a:br>
              <a:rPr lang="nl-BE" sz="2400" dirty="0"/>
            </a:br>
            <a:br>
              <a:rPr lang="nl-BE" sz="2400" dirty="0"/>
            </a:b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98DFC-5A7C-4F7D-8AC7-8607747C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Applying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pattern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E922DA4-CABC-4A94-BE7E-8F5EB5924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6584404-7234-48DF-BD37-E97A0D9E24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E0AC3-B752-4B45-B5C8-A47B3FC71E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6469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CFF-EB83-4608-8987-2A46A53B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a </a:t>
            </a:r>
            <a:r>
              <a:rPr lang="nl-BE" dirty="0" err="1"/>
              <a:t>repository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AB6A-8743-4756-9164-9377F869D1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2192000" cy="3770313"/>
          </a:xfrm>
        </p:spPr>
        <p:txBody>
          <a:bodyPr/>
          <a:lstStyle/>
          <a:p>
            <a:pPr lvl="1"/>
            <a:r>
              <a:rPr lang="nl-BE" dirty="0"/>
              <a:t>A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b="1" dirty="0" err="1">
                <a:solidFill>
                  <a:srgbClr val="F04C25"/>
                </a:solidFill>
              </a:rPr>
              <a:t>encapsulates</a:t>
            </a:r>
            <a:r>
              <a:rPr lang="nl-BE" dirty="0"/>
              <a:t> data access. 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Repositories</a:t>
            </a:r>
            <a:r>
              <a:rPr lang="nl-BE" dirty="0"/>
              <a:t> are </a:t>
            </a:r>
            <a:r>
              <a:rPr lang="nl-BE" dirty="0" err="1"/>
              <a:t>just</a:t>
            </a:r>
            <a:r>
              <a:rPr lang="nl-BE" dirty="0"/>
              <a:t> classes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implement</a:t>
            </a:r>
            <a:r>
              <a:rPr lang="nl-BE" dirty="0"/>
              <a:t> data access logic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provide</a:t>
            </a:r>
            <a:r>
              <a:rPr lang="nl-BE" dirty="0"/>
              <a:t> a data access service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.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/>
              <a:t>The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 as a </a:t>
            </a:r>
            <a:r>
              <a:rPr lang="nl-BE" dirty="0" err="1"/>
              <a:t>consumer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b="1" dirty="0" err="1">
                <a:solidFill>
                  <a:srgbClr val="F04C25"/>
                </a:solidFill>
              </a:rPr>
              <a:t>doesn’t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need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to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know</a:t>
            </a:r>
            <a:r>
              <a:rPr lang="nl-BE" dirty="0"/>
              <a:t> </a:t>
            </a:r>
            <a:r>
              <a:rPr lang="nl-BE" dirty="0" err="1"/>
              <a:t>whether</a:t>
            </a:r>
            <a:r>
              <a:rPr lang="nl-BE" dirty="0"/>
              <a:t> or </a:t>
            </a:r>
            <a:r>
              <a:rPr lang="nl-BE" dirty="0" err="1"/>
              <a:t>not</a:t>
            </a:r>
            <a:r>
              <a:rPr lang="nl-BE" dirty="0"/>
              <a:t> ADO.NET, EF or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ORMs</a:t>
            </a:r>
            <a:r>
              <a:rPr lang="nl-BE" dirty="0"/>
              <a:t> like Dapper, …  are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neither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care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underlying</a:t>
            </a:r>
            <a:r>
              <a:rPr lang="nl-BE" dirty="0"/>
              <a:t> data </a:t>
            </a:r>
            <a:r>
              <a:rPr lang="nl-BE" dirty="0" err="1"/>
              <a:t>structure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DF0E7F35-D087-4DCA-A659-3F8AEFAF6AA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F112DBC-A64D-42CB-89C3-BFB11AE43E8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19246-6E84-46BE-93A1-B477125AF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946445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3A50-FD5C-42D0-8899-FA83920055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Open </a:t>
            </a:r>
            <a:r>
              <a:rPr lang="nl-BE" dirty="0" err="1"/>
              <a:t>the</a:t>
            </a:r>
            <a:r>
              <a:rPr lang="nl-BE" dirty="0"/>
              <a:t> solution </a:t>
            </a:r>
            <a:r>
              <a:rPr lang="nl-BE" i="1" dirty="0" err="1"/>
              <a:t>MVCMovieDemo</a:t>
            </a:r>
            <a:endParaRPr lang="nl-BE" i="1" dirty="0"/>
          </a:p>
          <a:p>
            <a:br>
              <a:rPr lang="nl-BE" dirty="0"/>
            </a:br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93387-F5D8-4A57-802B-BABB16CC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1E952-4D58-443C-8350-6D849FAA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8" y="3408255"/>
            <a:ext cx="5092765" cy="22188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1E2F5-961C-4BF8-8946-68A5F5AF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/>
          <a:stretch/>
        </p:blipFill>
        <p:spPr>
          <a:xfrm>
            <a:off x="7346736" y="1611656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88C9D-5822-42FE-A6F1-22C6004D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36" y="4153762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C560F-BB8D-4083-869C-40E5C4D11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171322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d79a6a04-9306-4c7d-b32c-008a7f0bba55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3f990481-ab93-40a5-af1d-fa0a4386ebd9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2371</Words>
  <Application>Microsoft Office PowerPoint</Application>
  <PresentationFormat>Widescreen</PresentationFormat>
  <Paragraphs>423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Poppins ExtraLight</vt:lpstr>
      <vt:lpstr>Poppins Thin</vt:lpstr>
      <vt:lpstr>Cascadia Mono</vt:lpstr>
      <vt:lpstr>Segoe UI</vt:lpstr>
      <vt:lpstr>Arial</vt:lpstr>
      <vt:lpstr>Nunito ExtraLight</vt:lpstr>
      <vt:lpstr>Nunito Light</vt:lpstr>
      <vt:lpstr>Calibri</vt:lpstr>
      <vt:lpstr>Poppins Light</vt:lpstr>
      <vt:lpstr>Wingdings</vt:lpstr>
      <vt:lpstr>Nunito</vt:lpstr>
      <vt:lpstr>Thomas More</vt:lpstr>
      <vt:lpstr> Repository Pattern (Part 1)</vt:lpstr>
      <vt:lpstr>Data access in ASP.NET</vt:lpstr>
      <vt:lpstr>Entity Framework</vt:lpstr>
      <vt:lpstr>3 approaches for data access</vt:lpstr>
      <vt:lpstr>The way to go</vt:lpstr>
      <vt:lpstr>No repository</vt:lpstr>
      <vt:lpstr>Applying the repository pattern</vt:lpstr>
      <vt:lpstr>What is a repository?</vt:lpstr>
      <vt:lpstr>Demo</vt:lpstr>
      <vt:lpstr>Demo</vt:lpstr>
      <vt:lpstr>Repository Design Pattern</vt:lpstr>
      <vt:lpstr>Create IRepository interface</vt:lpstr>
      <vt:lpstr>Create RatingRepository class in DAL</vt:lpstr>
      <vt:lpstr>RatingRepository class</vt:lpstr>
      <vt:lpstr>RatingRepository class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Test AllRatings</vt:lpstr>
      <vt:lpstr>Create MovieRepository class in DAL</vt:lpstr>
      <vt:lpstr>MovieRepository class</vt:lpstr>
      <vt:lpstr>MovieRepository class</vt:lpstr>
      <vt:lpstr>Change the MoviesController to use the repository</vt:lpstr>
      <vt:lpstr>Change the MoviesController to use the repository</vt:lpstr>
      <vt:lpstr>Change the MoviesController to use the repository</vt:lpstr>
      <vt:lpstr>Change the MoviesController to use the repository</vt:lpstr>
      <vt:lpstr>Change the MoviesController to use the repository</vt:lpstr>
      <vt:lpstr>Change the List method in the MoviesController</vt:lpstr>
      <vt:lpstr>Change the Details method in the MoviesController</vt:lpstr>
      <vt:lpstr>Change the Details method in the MoviesController</vt:lpstr>
      <vt:lpstr>Test AllMovies</vt:lpstr>
      <vt:lpstr>Concept of a generic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Sharon Maharjan</cp:lastModifiedBy>
  <cp:revision>1348</cp:revision>
  <dcterms:created xsi:type="dcterms:W3CDTF">2020-09-28T10:08:39Z</dcterms:created>
  <dcterms:modified xsi:type="dcterms:W3CDTF">2023-04-17T14:40:54Z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2023-04-17T14:40:53Z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024f5486-45e9-48f4-a5aa-c7d8916dc9bb</vt:lpwstr>
  </property>
  <property fmtid="{D5CDD505-2E9C-101B-9397-08002B2CF9AE}" pid="9" name="MSIP_Label_c337be75-dfbb-4261-9834-ac247c7dde13_ContentBits">
    <vt:lpwstr>0</vt:lpwstr>
  </property>
</Properties>
</file>